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2" r:id="rId10"/>
    <p:sldId id="263" r:id="rId11"/>
    <p:sldId id="266" r:id="rId12"/>
    <p:sldId id="267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5552C44-43BE-4DD7-98E8-2C30D0DC5E6A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F97B09F-205C-4B3B-8886-7DCA1B8FC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3cYxUmbD4N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history.com/videos/the-union-siege-of-vicksbu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lwar.org/battlefields/shiloh.html?tab=fact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</a:rPr>
              <a:t/>
            </a:r>
            <a:b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</a:rPr>
            </a:b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</a:rPr>
              <a:t>The Civil War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3498" y="2895600"/>
            <a:ext cx="3309803" cy="126062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</a:rPr>
              <a:t>1861-1865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4098" name="Picture 2" descr="http://media.egotvonline.com/wp-content/uploads/2011/04/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66" y="3505200"/>
            <a:ext cx="4055890" cy="3217812"/>
          </a:xfrm>
          <a:prstGeom prst="rect">
            <a:avLst/>
          </a:prstGeom>
          <a:noFill/>
        </p:spPr>
      </p:pic>
      <p:pic>
        <p:nvPicPr>
          <p:cNvPr id="4100" name="Picture 4" descr="http://www.historyking.com/images/Civil-War-Weapons-Union-Vs-Confedera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3733800" cy="3217812"/>
          </a:xfrm>
          <a:prstGeom prst="rect">
            <a:avLst/>
          </a:prstGeom>
          <a:noFill/>
        </p:spPr>
      </p:pic>
      <p:pic>
        <p:nvPicPr>
          <p:cNvPr id="4102" name="Picture 6" descr="http://www.civilwar.org/education/assets/images/lesson-plan-images/civil-war-soldiers-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72157"/>
            <a:ext cx="3438525" cy="2290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Agency FB" pitchFamily="34" charset="0"/>
              </a:rPr>
              <a:t>May 1863 - Battle of Chancellorsville</a:t>
            </a:r>
            <a:endParaRPr lang="en-US" sz="5400" b="1" dirty="0">
              <a:latin typeface="Agency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429000" cy="4572000"/>
          </a:xfrm>
        </p:spPr>
        <p:txBody>
          <a:bodyPr/>
          <a:lstStyle/>
          <a:p>
            <a:r>
              <a:rPr lang="en-US" sz="3200" dirty="0" smtClean="0">
                <a:latin typeface="Agency FB" pitchFamily="34" charset="0"/>
              </a:rPr>
              <a:t>Virginia</a:t>
            </a:r>
          </a:p>
          <a:p>
            <a:r>
              <a:rPr lang="en-US" sz="3200" dirty="0" smtClean="0">
                <a:latin typeface="Agency FB" pitchFamily="34" charset="0"/>
              </a:rPr>
              <a:t>Lee gains confidence in his army, decides to invade the Union</a:t>
            </a:r>
          </a:p>
          <a:p>
            <a:r>
              <a:rPr lang="en-US" sz="3200" dirty="0" smtClean="0">
                <a:latin typeface="Agency FB" pitchFamily="34" charset="0"/>
              </a:rPr>
              <a:t>General Stonewall Jackson (CSA) dies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gency FB" pitchFamily="34" charset="0"/>
              </a:rPr>
              <a:t>Confederate Victory</a:t>
            </a:r>
          </a:p>
          <a:p>
            <a:endParaRPr lang="en-US" dirty="0"/>
          </a:p>
        </p:txBody>
      </p:sp>
      <p:pic>
        <p:nvPicPr>
          <p:cNvPr id="21506" name="Picture 2" descr="http://emergingcivilwardotcom.files.wordpress.com/2011/08/stonewall_jack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600200"/>
            <a:ext cx="32861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Agency FB" pitchFamily="34" charset="0"/>
              </a:rPr>
              <a:t>May-July 1863 – The Battle of Vicksburg</a:t>
            </a:r>
            <a:endParaRPr lang="en-US" sz="4800" b="1" dirty="0">
              <a:latin typeface="Agency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2743200" cy="502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gency FB" pitchFamily="34" charset="0"/>
              </a:rPr>
              <a:t>Mississippi</a:t>
            </a:r>
          </a:p>
          <a:p>
            <a:endParaRPr lang="en-US" sz="800" dirty="0" smtClean="0">
              <a:latin typeface="Agency FB" pitchFamily="34" charset="0"/>
            </a:endParaRPr>
          </a:p>
          <a:p>
            <a:r>
              <a:rPr lang="en-US" sz="3200" dirty="0" smtClean="0">
                <a:latin typeface="Agency FB" pitchFamily="34" charset="0"/>
              </a:rPr>
              <a:t>Union gains full control of the MS River</a:t>
            </a:r>
          </a:p>
          <a:p>
            <a:endParaRPr lang="en-US" sz="800" dirty="0" smtClean="0">
              <a:latin typeface="Agency FB" pitchFamily="34" charset="0"/>
            </a:endParaRPr>
          </a:p>
          <a:p>
            <a:r>
              <a:rPr lang="en-US" sz="3200" dirty="0" smtClean="0">
                <a:latin typeface="Agency FB" pitchFamily="34" charset="0"/>
              </a:rPr>
              <a:t>Union troops led by General Ulysses Grant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Agency FB" pitchFamily="34" charset="0"/>
              </a:rPr>
              <a:t>Union Victory </a:t>
            </a:r>
            <a:endParaRPr lang="en-US" sz="3200" dirty="0">
              <a:solidFill>
                <a:srgbClr val="0000FF"/>
              </a:solidFill>
              <a:latin typeface="Agency FB" pitchFamily="34" charset="0"/>
            </a:endParaRPr>
          </a:p>
        </p:txBody>
      </p:sp>
      <p:pic>
        <p:nvPicPr>
          <p:cNvPr id="23554" name="Picture 2" descr="http://thomaslegion.net/sitebuildercontent/sitebuilderpictures/strats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Agency FB" pitchFamily="34" charset="0"/>
              </a:rPr>
              <a:t>July 1863 – The Battle of Gettysburg</a:t>
            </a:r>
            <a:endParaRPr lang="en-US" sz="5400" b="1" dirty="0">
              <a:latin typeface="Agency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5105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gency FB" pitchFamily="34" charset="0"/>
              </a:rPr>
              <a:t>Pennsylvania</a:t>
            </a:r>
          </a:p>
          <a:p>
            <a:endParaRPr lang="en-US" sz="800" dirty="0" smtClean="0">
              <a:latin typeface="Agency FB" pitchFamily="34" charset="0"/>
            </a:endParaRPr>
          </a:p>
          <a:p>
            <a:r>
              <a:rPr lang="en-US" sz="3200" dirty="0" smtClean="0">
                <a:latin typeface="Agency FB" pitchFamily="34" charset="0"/>
              </a:rPr>
              <a:t>TURNING POINT of the Civil War</a:t>
            </a:r>
          </a:p>
          <a:p>
            <a:endParaRPr lang="en-US" sz="800" dirty="0" smtClean="0">
              <a:latin typeface="Agency FB" pitchFamily="34" charset="0"/>
            </a:endParaRPr>
          </a:p>
          <a:p>
            <a:r>
              <a:rPr lang="en-US" sz="3200" dirty="0" smtClean="0">
                <a:latin typeface="Agency FB" pitchFamily="34" charset="0"/>
              </a:rPr>
              <a:t>Confederate troops are  decimated – army will never recover from losses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Agency FB" pitchFamily="34" charset="0"/>
              </a:rPr>
              <a:t>Union Victory</a:t>
            </a:r>
            <a:endParaRPr lang="en-US" sz="3200" dirty="0">
              <a:solidFill>
                <a:srgbClr val="0000FF"/>
              </a:solidFill>
              <a:latin typeface="Agency FB" pitchFamily="34" charset="0"/>
            </a:endParaRPr>
          </a:p>
        </p:txBody>
      </p:sp>
      <p:pic>
        <p:nvPicPr>
          <p:cNvPr id="24578" name="Picture 2" descr="http://h-84mejail.wikispaces.com/file/view/6a00d8341c39e853ef010535fbd5dc970c-800wi.jpg/142854025/6a00d8341c39e853ef010535fbd5dc970c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46056"/>
            <a:ext cx="4420616" cy="318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Emancipation Proclamation</a:t>
            </a:r>
            <a:endParaRPr lang="en-US" sz="5400" b="1" dirty="0">
              <a:latin typeface="Agency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8768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Agency FB" pitchFamily="34" charset="0"/>
              </a:rPr>
              <a:t>Issued by Lincoln on Jan. 1, 1863</a:t>
            </a:r>
          </a:p>
          <a:p>
            <a:endParaRPr lang="en-US" sz="3500" dirty="0" smtClean="0">
              <a:latin typeface="Agency FB" pitchFamily="34" charset="0"/>
            </a:endParaRPr>
          </a:p>
          <a:p>
            <a:r>
              <a:rPr lang="en-US" sz="3500" dirty="0" smtClean="0">
                <a:latin typeface="Agency FB" pitchFamily="34" charset="0"/>
              </a:rPr>
              <a:t>Proclaimed that all slaves in states still at war with the Union were to be freed</a:t>
            </a:r>
          </a:p>
          <a:p>
            <a:pPr lvl="1"/>
            <a:r>
              <a:rPr lang="en-US" sz="2800" i="1" dirty="0">
                <a:latin typeface="Agency FB" pitchFamily="34" charset="0"/>
              </a:rPr>
              <a:t>D</a:t>
            </a:r>
            <a:r>
              <a:rPr lang="en-US" sz="2800" i="1" dirty="0" smtClean="0">
                <a:latin typeface="Agency FB" pitchFamily="34" charset="0"/>
              </a:rPr>
              <a:t>id not mention slaves in the border states (to prevent defection)</a:t>
            </a:r>
          </a:p>
          <a:p>
            <a:pPr lvl="1"/>
            <a:r>
              <a:rPr lang="en-US" sz="2800" i="1" dirty="0" smtClean="0">
                <a:latin typeface="Agency FB" pitchFamily="34" charset="0"/>
              </a:rPr>
              <a:t>Lincoln technically had no jurisdiction over the CSA</a:t>
            </a:r>
            <a:endParaRPr lang="en-US" sz="2800" i="1" dirty="0">
              <a:latin typeface="Agency FB" pitchFamily="34" charset="0"/>
            </a:endParaRPr>
          </a:p>
        </p:txBody>
      </p:sp>
      <p:pic>
        <p:nvPicPr>
          <p:cNvPr id="1026" name="Picture 2" descr="http://t3.gstatic.com/images?q=tbn:ANd9GcShOzwQ5unDIpYZwjO_DV1NF_Z_m_WAb4AuovR5bnuHH6ZTZwT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030" y="2057400"/>
            <a:ext cx="261257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gency FB" panose="020B0503020202020204" pitchFamily="34" charset="0"/>
              </a:rPr>
              <a:t>Sherman’s March to the Sea</a:t>
            </a:r>
            <a:endParaRPr lang="en-US" sz="5400" b="1" dirty="0">
              <a:latin typeface="Agency FB" panose="020B05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2400" y="1524000"/>
            <a:ext cx="4876800" cy="4572000"/>
          </a:xfrm>
        </p:spPr>
        <p:txBody>
          <a:bodyPr/>
          <a:lstStyle/>
          <a:p>
            <a:pPr lvl="0"/>
            <a:r>
              <a:rPr lang="en-US" sz="2800" dirty="0">
                <a:latin typeface="Agency FB" panose="020B0503020202020204" pitchFamily="34" charset="0"/>
              </a:rPr>
              <a:t>Union invasion of the Confederacy</a:t>
            </a:r>
          </a:p>
          <a:p>
            <a:pPr lvl="0"/>
            <a:r>
              <a:rPr lang="en-US" sz="2800" dirty="0" smtClean="0">
                <a:latin typeface="Agency FB" panose="020B0503020202020204" pitchFamily="34" charset="0"/>
              </a:rPr>
              <a:t>TN, GA, SC, NC, VA</a:t>
            </a:r>
            <a:endParaRPr lang="en-US" sz="2800" dirty="0">
              <a:latin typeface="Agency FB" panose="020B0503020202020204" pitchFamily="34" charset="0"/>
            </a:endParaRPr>
          </a:p>
          <a:p>
            <a:pPr lvl="0"/>
            <a:r>
              <a:rPr lang="en-US" sz="2800" dirty="0">
                <a:latin typeface="Agency FB" panose="020B0503020202020204" pitchFamily="34" charset="0"/>
              </a:rPr>
              <a:t>TOTAL WAR – utilizing all </a:t>
            </a:r>
            <a:r>
              <a:rPr lang="en-US" sz="2800" dirty="0" smtClean="0">
                <a:latin typeface="Agency FB" panose="020B0503020202020204" pitchFamily="34" charset="0"/>
              </a:rPr>
              <a:t>resources to wage </a:t>
            </a:r>
            <a:r>
              <a:rPr lang="en-US" sz="2800" dirty="0">
                <a:latin typeface="Agency FB" panose="020B0503020202020204" pitchFamily="34" charset="0"/>
              </a:rPr>
              <a:t>war on civilians, </a:t>
            </a:r>
            <a:r>
              <a:rPr lang="en-US" sz="2800" dirty="0" smtClean="0">
                <a:latin typeface="Agency FB" panose="020B0503020202020204" pitchFamily="34" charset="0"/>
              </a:rPr>
              <a:t>burn &amp; destroy </a:t>
            </a:r>
            <a:r>
              <a:rPr lang="en-US" sz="2800" dirty="0">
                <a:latin typeface="Agency FB" panose="020B0503020202020204" pitchFamily="34" charset="0"/>
              </a:rPr>
              <a:t>Confederate resources</a:t>
            </a:r>
          </a:p>
          <a:p>
            <a:endParaRPr lang="en-US" dirty="0"/>
          </a:p>
        </p:txBody>
      </p:sp>
      <p:pic>
        <p:nvPicPr>
          <p:cNvPr id="1028" name="Picture 4" descr="http://upload.wikimedia.org/wikipedia/commons/1/19/William-Tecumseh-Sher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3716000"/>
            <a:ext cx="7385609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nofthesouth.net/union-generals/sherman/pictures/general-william-tecumseh-sher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87" y="4740125"/>
            <a:ext cx="1413313" cy="17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7/7e/Sherman-Mar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03132"/>
            <a:ext cx="3659374" cy="24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5/5a/Sherman_railroad_destroy_noborder.jpg/275px-Sherman_railroad_destroy_nobor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0" y="1447801"/>
            <a:ext cx="299357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gency FB" panose="020B0503020202020204" pitchFamily="34" charset="0"/>
              </a:rPr>
              <a:t>Surrender at Appomattox</a:t>
            </a:r>
            <a:endParaRPr lang="en-US" sz="5400" b="1" dirty="0">
              <a:latin typeface="Agency FB" panose="020B05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572000"/>
          </a:xfrm>
        </p:spPr>
        <p:txBody>
          <a:bodyPr/>
          <a:lstStyle/>
          <a:p>
            <a:pPr lvl="0"/>
            <a:r>
              <a:rPr lang="en-US" sz="2800" dirty="0" smtClean="0">
                <a:latin typeface="Agency FB" panose="020B0503020202020204" pitchFamily="34" charset="0"/>
              </a:rPr>
              <a:t>April 9, 1865</a:t>
            </a:r>
          </a:p>
          <a:p>
            <a:pPr lvl="0"/>
            <a:r>
              <a:rPr lang="en-US" sz="2800" dirty="0" smtClean="0">
                <a:latin typeface="Agency FB" panose="020B0503020202020204" pitchFamily="34" charset="0"/>
              </a:rPr>
              <a:t>Lee </a:t>
            </a:r>
            <a:r>
              <a:rPr lang="en-US" sz="2800" dirty="0">
                <a:latin typeface="Agency FB" panose="020B0503020202020204" pitchFamily="34" charset="0"/>
              </a:rPr>
              <a:t>surrenders to Grant at </a:t>
            </a:r>
            <a:r>
              <a:rPr lang="en-US" sz="2800" dirty="0" smtClean="0">
                <a:latin typeface="Agency FB" panose="020B0503020202020204" pitchFamily="34" charset="0"/>
              </a:rPr>
              <a:t>courthouse</a:t>
            </a:r>
            <a:endParaRPr lang="en-US" sz="2800" dirty="0">
              <a:latin typeface="Agency FB" panose="020B0503020202020204" pitchFamily="34" charset="0"/>
            </a:endParaRPr>
          </a:p>
          <a:p>
            <a:pPr lvl="0"/>
            <a:r>
              <a:rPr lang="en-US" sz="2800" dirty="0" smtClean="0">
                <a:latin typeface="Agency FB" panose="020B0503020202020204" pitchFamily="34" charset="0"/>
              </a:rPr>
              <a:t>Union </a:t>
            </a:r>
            <a:r>
              <a:rPr lang="en-US" sz="2800" dirty="0">
                <a:latin typeface="Agency FB" panose="020B0503020202020204" pitchFamily="34" charset="0"/>
              </a:rPr>
              <a:t>officially wins the war</a:t>
            </a:r>
          </a:p>
          <a:p>
            <a:endParaRPr lang="en-US" dirty="0"/>
          </a:p>
        </p:txBody>
      </p:sp>
      <p:sp>
        <p:nvSpPr>
          <p:cNvPr id="4" name="AutoShape 2" descr="http://mrskp5amax.weebly.com/uploads/2/9/1/3/29135215/6418829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64" y="2438400"/>
            <a:ext cx="4148036" cy="324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wildwestweb.net/cwp/cwp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352800" cy="27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gency FB" panose="020B0503020202020204" pitchFamily="34" charset="0"/>
              </a:rPr>
              <a:t>Assassination of Lincoln</a:t>
            </a:r>
            <a:endParaRPr lang="en-US" sz="5400" b="1" dirty="0">
              <a:latin typeface="Agency FB" panose="020B05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April 15, 1865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Ford’s Theatre – Washington, DC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John Wilkes Booth</a:t>
            </a:r>
            <a:endParaRPr lang="en-US" sz="2800" dirty="0">
              <a:latin typeface="Agency FB" panose="020B05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905000" cy="26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upload.wikimedia.org/wikipedia/commons/e/ea/The_Assassination_of_President_Lincoln_-_Currier_and_Ives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36739"/>
            <a:ext cx="4114800" cy="28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ssassination of linco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3529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456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Anaconda Plan (Union)</a:t>
            </a:r>
            <a:endParaRPr lang="en-US" sz="5400" b="1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Agency FB" pitchFamily="34" charset="0"/>
              </a:rPr>
              <a:t>USA wanted to blockade CSA 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Agency FB" pitchFamily="34" charset="0"/>
              </a:rPr>
              <a:t>USA wanted to take control of the Mississippi River (split the South in half)</a:t>
            </a:r>
            <a:endParaRPr lang="en-US" sz="3000" dirty="0">
              <a:latin typeface="Agency FB" pitchFamily="34" charset="0"/>
            </a:endParaRPr>
          </a:p>
        </p:txBody>
      </p:sp>
      <p:pic>
        <p:nvPicPr>
          <p:cNvPr id="2050" name="Picture 2" descr="http://3.bp.blogspot.com/_wdA8jdNvXOQ/TAWDmx4Uk5I/AAAAAAAAAI4/AtfzFkjtkU8/s1600/anaconda_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8869"/>
            <a:ext cx="4724400" cy="365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Confederate Plan</a:t>
            </a:r>
            <a:endParaRPr lang="en-US" sz="5400" b="1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35089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gency FB" pitchFamily="34" charset="0"/>
              </a:rPr>
              <a:t>War of attrition </a:t>
            </a:r>
          </a:p>
          <a:p>
            <a:r>
              <a:rPr lang="en-US" sz="3200" dirty="0" smtClean="0">
                <a:latin typeface="Agency FB" pitchFamily="34" charset="0"/>
              </a:rPr>
              <a:t>Get help from Europe</a:t>
            </a:r>
            <a:endParaRPr lang="en-US" sz="3200" dirty="0">
              <a:latin typeface="Agency FB" pitchFamily="34" charset="0"/>
            </a:endParaRPr>
          </a:p>
        </p:txBody>
      </p:sp>
      <p:pic>
        <p:nvPicPr>
          <p:cNvPr id="1026" name="Picture 2" descr="http://www.sonofthesouth.net/leefoundation/confederate-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54691"/>
            <a:ext cx="5219540" cy="3822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July 1861 – Battle of Bull Run</a:t>
            </a:r>
            <a:endParaRPr lang="en-US" sz="5400" b="1" dirty="0">
              <a:latin typeface="Agency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4083" y="1905000"/>
            <a:ext cx="6777317" cy="3508977"/>
          </a:xfrm>
        </p:spPr>
        <p:txBody>
          <a:bodyPr/>
          <a:lstStyle/>
          <a:p>
            <a:r>
              <a:rPr lang="en-US" dirty="0" smtClean="0"/>
              <a:t>Virginia</a:t>
            </a:r>
          </a:p>
          <a:p>
            <a:r>
              <a:rPr lang="en-US" dirty="0" smtClean="0"/>
              <a:t>First official battle of the Civil War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Confederate victory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sonofthesouth.net/leefoundation/civil-war/1861/august/bull-run-woun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19400"/>
            <a:ext cx="493889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April 1862 – Battle of Shiloh</a:t>
            </a:r>
            <a:endParaRPr lang="en-US" sz="5400" b="1" dirty="0">
              <a:latin typeface="Agency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00200"/>
            <a:ext cx="6777317" cy="3508977"/>
          </a:xfrm>
        </p:spPr>
        <p:txBody>
          <a:bodyPr/>
          <a:lstStyle/>
          <a:p>
            <a:r>
              <a:rPr lang="en-US" sz="3200" dirty="0" smtClean="0">
                <a:latin typeface="Agency FB" pitchFamily="34" charset="0"/>
              </a:rPr>
              <a:t>Tennessee</a:t>
            </a:r>
          </a:p>
          <a:p>
            <a:r>
              <a:rPr lang="en-US" sz="3200" dirty="0" smtClean="0">
                <a:latin typeface="Agency FB" pitchFamily="34" charset="0"/>
              </a:rPr>
              <a:t>Small white church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Agency FB" pitchFamily="34" charset="0"/>
              </a:rPr>
              <a:t>Union Victory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9698" name="Picture 2" descr="http://www.xtimeline.com/__UserPic_Large/9015/ELT200805041930265119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2743200"/>
            <a:ext cx="5638800" cy="3759202"/>
          </a:xfrm>
          <a:prstGeom prst="rect">
            <a:avLst/>
          </a:prstGeom>
          <a:noFill/>
        </p:spPr>
      </p:pic>
      <p:pic>
        <p:nvPicPr>
          <p:cNvPr id="2050" name="Picture 2" descr="Learn Mo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662296"/>
            <a:ext cx="1600200" cy="250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34834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Agency FB" pitchFamily="34" charset="0"/>
              </a:rPr>
              <a:t>May 1862 – Battle of New Orleans</a:t>
            </a:r>
            <a:endParaRPr lang="en-US" sz="5400" b="1" dirty="0">
              <a:latin typeface="Agency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5029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gency FB" pitchFamily="34" charset="0"/>
              </a:rPr>
              <a:t>Louisiana</a:t>
            </a:r>
          </a:p>
          <a:p>
            <a:endParaRPr lang="en-US" sz="2000" dirty="0" smtClean="0">
              <a:latin typeface="Agency FB" pitchFamily="34" charset="0"/>
            </a:endParaRPr>
          </a:p>
          <a:p>
            <a:r>
              <a:rPr lang="en-US" sz="3200" dirty="0" smtClean="0">
                <a:latin typeface="Agency FB" pitchFamily="34" charset="0"/>
              </a:rPr>
              <a:t>Union gains control of the port of New Orleans led by Admiral Farragut</a:t>
            </a:r>
          </a:p>
          <a:p>
            <a:endParaRPr lang="en-US" sz="2000" dirty="0" smtClean="0">
              <a:latin typeface="Agency FB" pitchFamily="34" charset="0"/>
            </a:endParaRPr>
          </a:p>
          <a:p>
            <a:r>
              <a:rPr lang="en-US" sz="3200" dirty="0" smtClean="0">
                <a:latin typeface="Agency FB" pitchFamily="34" charset="0"/>
              </a:rPr>
              <a:t>Prevents trade  (imports &amp; exports)</a:t>
            </a:r>
          </a:p>
          <a:p>
            <a:endParaRPr lang="en-US" sz="2800" dirty="0" smtClean="0">
              <a:latin typeface="Agency FB" pitchFamily="34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Agency FB" pitchFamily="34" charset="0"/>
              </a:rPr>
              <a:t>Union Victory</a:t>
            </a:r>
            <a:endParaRPr lang="en-US" sz="3200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22530" name="AutoShape 2" descr="data:image/jpeg;base64,/9j/4AAQSkZJRgABAQAAAQABAAD/2wCEAAkGBhQSERQUEhQVFBQWGBQUFRUXFhgXFxgUFRcVFBYVFRUYHCYeFxkkGhQUHy8gIycpLCwsFR4xNTAqNSYrLCkBCQoKBQUFDQUFDSkYEhgpKSkpKSkpKSkpKSkpKSkpKSkpKSkpKSkpKSkpKSkpKSkpKSkpKSkpKSkpKSkpKSkpKf/AABEIAQQAsAMBIgACEQEDEQH/xAAcAAAABwEBAAAAAAAAAAAAAAAAAQIDBAUGBwj/xABIEAACAQIEAwUDCQQIBAcBAAABAgMAEQQSITEFBkETIlFhcQeBkRQjMkJSYqHB8HKCsdEVM1OSk6Lh8SRDg7I0RFRjc7PDJf/EABQBAQAAAAAAAAAAAAAAAAAAAAD/xAAUEQEAAAAAAAAAAAAAAAAAAAAA/9oADAMBAAIRAxEAPwDotA0QozQJIpFOgUk0DdqSRTlAigaoEUvLRWoCVaURRCsnzX7UMNgiY1BnmGhRWARD4SPrr5AE0GrK0tK5vguJcdx/ehiXCxHZjEFuPEGW7H1GlONwXjkPflvil6rG4zj0AtQdEak2rJcu8wRzWDNNDJezJJcDN4X1sfImtM+LyfSDEXtcW/hexPvv5UD9qVTUONje2VgQdAel/DyPlT9qBNqFKpQFAkLQIpwCgRQNWo8tHalCgK9GtFSloDtSGpw0k0CLULUbUVARWkkUsCioM3z9xlsLgJpEOV7BEPUM5y3HmBc+6qH2P8hoqLjsQueR+9Ari4Rf7Ug7u3Q9Bruae9sKl8Nh4R/zcQi/gR/EmuhcIw2WNFUWCqFA8lso/ACgtVNOqtMJengf1egreL8vxzXcrZ7asNyB4+NYnj/FJMJdbXSwszDuOD1XW1xpobdfWujO9UnFcEpurqHRtQrC4J66eNBx6Tmf5zPHmRCyiy3Hf1YprodiAfvCukcrcwpi4iVvnXR1OhBO1x02Pwqnx/JsakPGQqB1cgG5uAVtYDVbNsbbb0ZjOFxC4iNkMb2ikRhlzC9xlkTu9qDewa17kX8A2BFAVD4XxaLEKWia+U5WUgqyt9llOoNS7UCr0L0QNHQHajAoGivQIWnKaWnBQKoGhR0CGFIIpZFINAVC9CjtQc95/nkix2DmEJnVLskdyFMgOt7fWy7HxGtaXh3tCgziOQS4diMwWdMl/EKw7r220/Oo/tD4eZsIETRzIlja9rZs2m22mtUfLXs3SWWLtcRNIsUiylGUBSo1yXuSDmAv0ttvQbninO2HwuYzPYgkEbtsGBAGuxveofDufziDePDTdmbZXdCi+ZzN60xzzyauIDTQWinRe64TPcL9FSDsNTqLkWFVPK/B8eLj5ezJlAXPEZGU/WJzkAbnS7XoOiR4jML/AO3uNQeJ4gBbtsOvrSMBgZEJLkG++UZVJ8UG4v1H4mnsXYgg6g70GJ41EbW7PPHvfUG50AupGbx3qgwHDGzvmUrDN2ZZLtlXK6m/eNy3d38N63c8kKRFWYaX0uCT1tqb/GuZcQ4g+IcwxvKomYrE7Itj2Ys0YK6pZQxFgbn40Gx5JxyzYjEypbKwSNiNnkjvdx7iBWxtVRyvwdMPCI41KoNAG32Fy3gSbm1XBoE2o6FqOgICjtRgUq1BFDU8pppadWgVR2ojQBoARSCKWTRWoE2orUq1C1BXcQmtLCulm7TMDtoF/nVxwZAc7gWt3F9Bv+NZHnXFdm2FI6vIv+VaxmM4ljExXY4TENGjrndjZgpY95lB29KDtazhNX0DaA7jXa/rSlwig3AI8gdPhWd4Jyd2aSdri8TiTILN2kl0U75kWws22+nlVnhjIihXa5Gl+ht18vH30ErFYsDTaq1zc6nQ7elPJBmu2x2/lSXjKkfgOtBWcd5fSWJ1jyiUiwOmYlu6TfqQNbeVQOG8ClMEAxRVpoWJDAAaJZFdbAb3NuutXEuNhSZY5HEUzI8kTvbKVUhXALaZxcG29jUXC8ejnxDpCC8cYAaW/deTayH6ygX1GhJ8qCdg8II0Cre3nrT9CjoCoUdFQKvR3oLSgKCKBTgFJvSgaBdC1CjoCtSaUaIUBEUVKoUGR9okY7PDuforNlJ2sXWyk+V1FZPg/DGGJYvjhCWByjskkUhtCDnNiPKui82cN7fA4mO1/myy+OdO+pHvWsryTgsPiUDyHMSAbN0JGoHwoNJhuFYnKBFxJDp/6RT7zlmFv1vUzhLT2aPFZDImzoTkddcri4BU9CtWWB4PHGLx6eR1+FMcRxMUXflew2APielhvfwoJmGnuKiYjGRRHPNIigaC7DVvBRuT5C5oYGBMZEH7SVVzMroh7O5U2IZh3relt6sOF8t4XDm8MEaNr3rZn1++12/GgyPMPL7cTjX/AIdyitniaSyXJGUkoxzZbeI1q6wOAWJAqjYAX8bVa8Z5nw2FB7eZENjZL3kP7KDvH4VV4DHJNGskZzIwuDa22hBB2IN/hQP2oqOgaAWpIFHR0Ao70VC9A0opVEKUBQKAoGjFKtQN0dHajAoEgUrJQFLtQBBauP8AtH5ffh0keJwWaOCUlXQElEm1ay3+irC5A8VPjXQ+aecouHgHERyFGHdKGMkv9goWDL+1Yr5jauCc5c4S8QxDSMzLFf5qEtdUUaDwBbck2vcnwoNBw72pY9bKoR/UHX11sas159WxkxkoaXZYorEgeRGgPncVzFIiTYm3rtbxt1q1w2DgXd7nfXXz2B2oN9w/2sSoj9lDZWa6XFxsFPmfojW2pvVdxL2i46ckNKyA6ZUkWFfflJc/EegrOLJEDuh8xGh/FjUmHjKKe4C3n3FHwRb0EuCcndE8ze+viTufU10/2cY7NBJGdCjZwPuv+WYH4iuYpzGu7Kx8lB/7mIqZwLnkYedZUhdhqrLmF2VgLgAX10B36UHbrUVU/LnOMGNuseeOUDM0Mq5Xy/aXUhh5g+tXRFAQo7UVGDQC1JtS6FqBoClCiFGKBVqVeiJpN6A7UtRSL1Q87c0fIcNmUBppCY4VO2a2rH7q7/AUEvmPmrD4FA07d4/QjUZnc/dHQeZ0Glcq5j9ouLxLWiZsNH9lG75H33tv5CqWKJnYyTM0krfSdjdj5C+wv0racR5BXD4E4oyh2UqHSwy95smWN794gn360ELlV+G/JmbGr8pnIbOHR3mLXICIxOlxlswNtWvtWTwHLCqM0oF+ik318Dber5GFtB+vOkxIS17Enx/22oK3F8FVlIKgki223p4VZ8lc6zcNjeBcDDMbsRLmCMQ3R2AOcdLaaaVo4uRp2hMzlVQAuUv38oAa50tsQbXvVJLhARoLD4UFDjVSWR5WiiR3YuyxJZAT0QEmw/1qDKp2CE+taMYex0Fx1P8ArS/kooMocE3XTyoMrIQwOUjUEGx8ta0UuFOu38qrcRgjYka6aetBVx8SeORZFkZZFOYPmIYNr3r3/wB7mu0ci89nGoEnjeOcaZhG4il81YCyN4qdPDwrP+z7mnDOsWGeOLCYlSB2nZp88D3TaVgWV/A3t46Vs5seY5PnGkhiZTn+U4mImPMvZmNVDFk+iWEgLavqCNAF8q0YWqHh/OeCZljGMhbuj5ySe8hkOuVhkAYakZw17gDLretDl9/mNrdCPKgICiNKNFQRhR0LUdAAaMCivQBoFGwBJ0A1JPQDUmuGcy8x/wBIYxnvaKPuRD/2wdW9WOvvA6VvPapzUMNhjh0Pzs4IP3YfrE/tbD31yPgy5rahczAAtt3iFF/jf3UFsMJnupuBa2n686u58TJKipPK8wXKbMABmXRWbKBmYAmxPiau+b+XsJheHibDyHtldI7uxtLmYq2lrDQFwV0sKyXyom1wQDa4HxoJQW510FKnkbIVjNrixa219KRDqQO9ra2w1JAA/hWq4nymYIY5XdWDkKVFwQzKWAud9AddKCmTmfHvD2DdmgICSTBmzyILd1VOiEgAE+BNrUguNybb0bgbLp+tdaalS3W/rQEyFttBptTkcXT/AFo4IzThWx+O1BFljF9fHboKR8mzn7I8vzqZlsdRrUqEhR0va9Bn+NcDVlFu4ynMG6jx1O1U0vDA3QseruSxJ8Rfar7H4jtXI3Ub+Z/lT8eG0Gw/XWgycvCraEXB8hb0reezfnE4dlw2Ic/JzojPvC/RQ3SM+B202FxUDs0PzbjfbpeqvFYYRkC5IJsL6ix6X/Cg78wtSL1Tcm8X+UYRCb54/mpL75lAs3vXLVyRQMWo6AoE0AtUfiHEo8PE8spsiKWY9dOg8SbgD1qQK477Vubu2m+Sxn5uI3kI2aXw8wv8T5UGQ5n43JippJn3djYfZUaIo8gKZwkVwFb6O3uqHNJcgfH866P7O+SMNjIicTK4BJVYkYJZwFYszWJ+sLDbQ0FDDigFUFmYKMq53L5V6quY90elqfixVrkW8PjrsKpeJ8JMGJxEKP2ixSPGHuLsFYi5A6+PnUjCYc2Fn18PCgtcSjMvdazXBGlxcEMLg6EXG1TlxuIYJ8olVhGGEUag5FznVtTvawHQAWFLHLs0cKTyKRG5AVj4kXW/UA9DTJFvpan9WoJUTk77frW9Jl12+HlTKte1zby2oPLl9fGglYfTce6nZNiaZwzXFzTeKkJFloFz40KADVXxDipug6m9vcLn10qsxL2c6k1EjcmTfUDKD4F9Db3Cg0HCySt7G3Sw6eZqzUm24+FRsFFkQKNh+t6kICeugoETwhh4+BpqXDh0KsN9D/MGpCx260iTTzA6UFx7IZ3SfFYeQ3HZxyI32lVyl/XvAH0rpxFcv5I4n2WMQH6Mt4STv37Mtj07yrpXUstBFAoGgDSMRiFjRnchUUFmY7BQLkmgoeeuZRgsKzXtLICkP7RGr+ijX4eNefpHud7nqTvc6n33q95v5lfHYhpTpGO7En2U6E+Z3P8ApWck0NA7gIDJMFrT8L4kYyxV3iJ7kgV7BspIF/Ejxpn2f8EeeY5MtzdQW2AAzO2mugqy5/5Hk4dJE5lWWOYvY2ylZFAJUi5uLG4I879KCHIUO3j03PU0JpDlOQBfDqaq40udcwG+m9/Wp/DeESytlhR3O4ABY6dbD86C84bzjiZsIMHJF3DlVpmuAoRswCi9r6LbQUgYWxurZ/In8um1NwSPGcjpltoc2hBB1uDqDT0SKSWWx9KBOY9dPGgZBsDrTsiXHeNraaCoksZX6J02BHnQTUFtzrUDFzsDp10Jo4jbc69fWmsZGSNDQQcUoI0ouX8PmbNroSf3jt+H8aiY/EZAV6gVouDxiOFBbW129etBYlhpQTzpl2/Gno1utvxoFlNNRTLe/wAtafUU1JppQIwkuSRHN+4yPpv3GDflXaVmDAFTdSAy/snUfxrijp1sa65wE/8ACYf/AOKL/tFA4tcx9rXNv/kojpo07D4rF+Z91bHnPmlcBhWlNs57kS+MhH8Bua87YjiLOzO5zMxLMTuWO5oHWqNIaHa0lqC75b412LCzBHVg6ki6tcFWR12KnStJxviUmOKNOwfJcRhRZFudcq3Nr2GpPQDpWd5Q5Jm4jKUjZI1W2aR75Re9gANSTY/A0xxjh+I4diXgkYZ0y6qbqysAysL9CCKCTMksZNlzX6gjp5E1oOQfaD8iMgkAVnZGDNe2UAqVNvDcA6amsunH2ewZc3T9eVTocHDYM8JPidaC15r5zixeLaREkMZWMZ8ti7KNWKjQHW2m+WqxeMKmgYqN+8rKaso3DL82yrbZbWIpAkYaSKHXz1+FAxBj82okB8tf4U3JxY3senr0pyThkJ1UFD9021oCW2jgMPtWsffagJeIgePvqWs1wSDTcsKEd0edVs0gGoOVvhQRsSmaZV87n0Gta3DSWG2nSsfg5vnCx1A0rQ4XiatoCBt+rUFpHZvSpiJYWqvgvf3frSp8a+tAefpTUzaH3fCnpU8Kjyaigbcab+4V1PlFr4HDn7hHuDMB/CuTSNXVeSWvw/Dfst/9j0HGfaTxU4vGyDN83hyY1W/UaO3qT+ArGMF6W+NaLAcDOKmlaTEQYRDIzM075Gu7FxaL6TaHe1qmYj2ddqCcDjMNjmG8aHs5tPsxue/7jQYwx+FO4HCmRwg67nwA3NJxOFeJ2R1KOpsysCrA+BU6ineGwSySBYQS7WUAaasQAPiRQbfg+NfBSZ8MY/oqlm1tlJIZSCCD3mB6HMdKicTw7Ymd58Qc8shu3QWGigL9UAAACpPNfsrxOAwgxXbpKFy9sqhgUzGwIJPfW+hNh6WrHQ8adbZiT087UGki7CN4zJGAmdQ1rai/8NRettzvj8PLHhmwIRZxcPEgsewyAkSCw7wfLY/ta1y5Fhm3mZD4PqKnYLhE0dzBLHroSDYm21BMkKN/WKySeQP5U38uIsNSP1pSTjMQv0wsmmtiQQPzoLxuM6OpXyI/OgcjlUkWJ9KcE67a/wAaJDE2qketJYFdBY0D6zDaxFU/FJtNqns/W1U3FpBQFgdreOpqzw+BJII0FPYLBRoAb3Ngae+Wi9h+hQXcMg0HUb1NU6aX9x/Ks/h8SQR8BV3hp8wFt/1/KgdY1EmksKkMzWtUTENpruKCHNiMykfW6eZ2Hxrt3CMB2GHhh/s40Q/tAd7/ADE1yHk7hBnx8C2vGrdtJ5LF3h8WyD312hjQc641x7CvHafBnGEbdlhZWUJ4DETEE+oFqxr4Dg+La0EsnDp76LOPm81/thiF18xW0wvtKjcC0+EDndJPlUIHkuIIZfeQBTXHuIwzKvy3Dopk0jeXs5oJPuxY6G1jp9Yr60GH5kTF4dVj4jGMVCR81iLguBawMeJAJI+69wap8CsKxEJKVkzBsxGVhlN0tr08juKvcbi24exWK7wXImwOI7wAv3uzY2ZdxtYi6nvqQaqeVuTv6SxMoiYYeBe+WezFFdiFUC4za6XuBp5igu+KcfxOMg7GWRey7rFY7qrMuoZgSbb3sLC/pVPFwUXAGX1Iv61B5i4TNw7ENAZQ4ADK6E5WRr2NjtsQR5Uxg+YGVgT76DYcn8nYXFLi0xDZJkt2TpcondZs8gUfRBWxuRobDWsnhg4H0co2uLlT51KhwkM7lo5SjnQoTYMDupIOx60OIs0Z/qHj8cpzIfMUBxYiRdgGHhfX8daW/EY3/rI7GmsNxqM/TU38bVZrDHItwR6/z8KCv+SQtqt19P5GjEBU6Nf10qTJw3Lt8QaiSLY/z86A5HtvVHjpLmrTFT2FiN/OqSSxNBf8v4y4yk620J8jVlJjVBtJGPUaVkSXU3sy+Ghq0w3Hg3dxAuNs67j9petBo4cIkgvG2v2Tp8KewM7I+VtD+vdVEpkhKyRkMh2Yag+R8KuMNxeOcAaJIPqk2v6UFpiW2qBiZ6lTN3RfQkfw8arMS9hQdA9kuB7k856lYU9F77/iUH7oremqLkXA9jw/Dqd2Uyt6ynOP8pSr29B5TCqbZTc+Gxv5A7/GpnCuPS4YsEs0b6TQOCYpR4SR7X8GFmG4Irontt5GigYYuBQiubSIosuY/XUdL3rlDS3Gup8f50FrxXEmV0jjJKWXssxuyxEEiN269nd1BPQ22tVlgJ/k7K0Eih1GXXUHUN5FSGF7giqngHDO2kVM5QuVjQgX7zECxHUWNbTnX2Ww4PADFQYh5CrIsgcAK2c5Q0ZAFrHprpfXSgzfGllxchlmftJTlW5sNFFgAPC1U03CZFIuNCQATtcm2vhvSIQ3Rtemv8KkTY1yuVxceNB0Pj/slw8PDnxEc8hmgXNMWAMZIYK6KALowuCNdfxrF4bFTItlljmX7JJJ91NYfjDMojeS6dVygBrW/rGGr/RXffKPCmmwAJ+bQhuhV9Pg1BZ4biq7GJQaV/SB12HuqlnlliOWVT67VoeE8p4icwnIYI5yFjnnBSMk7AG1zfppr40DbYssv08p9LiomHeWSRY4gJmdgqqg3Y9L7DcbnrXQ+C+zeDPPg52cY5QZImLfMSINiEt1G99RuLWIqy5UxceKgfheIURsC3YkAL2cqXJXT6wIPqLg0GY4R7Nu2mlw2Nd8Pi+yMmHiFsj+JMovmt1C7a75TSeQOXMDPLPhMVhymJs6KXdiY5FFiMtwG2uPQ+IrWF5sVhGW9uJ8LfPG3V0XQg9SGVcp8bKetUPPTiRcJxrCgoWKx4kDdJV0VjbqCMvmMnjQZ/EcBCNJFIOzlW8bAEgArpoLkeYPgRVRj+HxWtMWWT7YAsQdnt1F9/Culc5ouLw0PEIgBmtDiAPqyL3QfiLeYK1z+QdsjI1iVOh8L+PkevxoKzh8z4WXspe9E9ttVsdFkQ/Cr/ieHRFBMSva4JGhB0sbjpWYfFyQqY2UPHcgZxcqeq36Hy2Oh61puC8RE8RvbMBlP86BrD43MB0AFgL9PEmpGB4ccRiIYR/zXVD+ydXPuUN8aglMrG21bT2W4LtMXJKdoYyAfvzHKPgqvQdTIHTQDQDoANAB7qSy0M1HQcm529oYxjvho4EdImZc0+bJdO5m7NQDcEG1zp4Vzb+h5A5zpcWOqjQE7afV6Vb8xcUVsW2KUsFklclVJAZLkA2H2gNfWp2E5/Xt4gkAWJQwyE3LOVYBtBfNcg3N7b9KChmwEqKgRWXKVINrENowIO9+oqx41icZLGBiGnaPNnVXQhM5FibdDtr5nzracA53lkdS6oJJJMsaKoCxr9EtrqczE6nwrp2K4aZReSC+9hmXx3O2v86DzKLITpdTupFmB8r6H1BF63ns64Dw+dCZ2kkkcuEhRiHGW2yLuxBvc2G1utb/AItyCJdexI6EWB7p9D8DWK4n7PBHOqgyLHlkmlscp7MExqot9bPkW+5z0GO45wjs8XPDGvarHI6K4t3gDYXtpcbHzBqZh+HgILgIw87j0Nqu+O8GOEneH/lkCWE/aje4Nz9Zg4cE+njVWX3B/QoNhybBDjYMRgzHGmKRRNDMo7zWNrZjroco0to/lR8n4lsZgsVw+Rs0iKZsPf6QZCVYC/3wvpnPhWS5Z438kx8ErGwVrMehibuSA+gN/wB2tTzD/wDzONpOt+ykJlIG2WU5ZgPeC3qRQTuIcaeTBYLiaC82FfscQPrEDusG9dP8U1H56gGHx0WLgNlmCTobadotifS4Kk/tVb4HBCPiGOwDf1GOjOJg8AzXD29DmP7gqpCNiuESwv8A+JwDk2tc5FzXHnosg/cWgtcfxBYOIYPHxm0GMQRy+AY2Fz4n6P8Ahmo+D4Oq4riPCpABFiVaeAHoxF+76WH+HVJwR/l3CcThBrJh/wDiYNdwLkqPDXOP+oKc4txsvhOG8UTWTDsIMR5qNCGPn/8ArQRvZ5jLvPw6f6OJQqL/AFcVEuUkDxIQe+MUnkGLDJxBxiw6TwE2bMBh2CHIRKCO6wYgqb2bML+cfnxfknElxEOglEeKibpm0zD3kAn9umPargEklTFRaJi4llAGxcZcwPjunvFAXtC4VhosS6YbNn07VZSMj5wGVUFrgAEWf72mgrMcGXs5SyXyWOdG+khHQ+I8G63qDiMSXjUOxJVVUFmLEKuiqCdlA0A6dLVDOPe2XOSPD8idyKDScWnUag+furr/ALNuDnD4BC4tJOTOw6hSAsY/uAf3jXNPZXykuPmeWchoMOUvH/aO1yobwjFrnx0Hp3JnoBRg0QoXoPLj4wPCVl/rAwMZA0CgEEW8yQf3ar4pipupsddR56U4rAHYMLjQj42PSinyFu4GVdNGIYg211AF9fIUEqHGNcd83FrG/gN/WvQPLXMyjDRnF4h3lYXyoenS4Tb315vrXco8xrBGysb3Nx5W3/Cg7x/SPczLEoXo0jljofsqfXdqyvFeOqZU7wOWaJCVFvmpGgxPdGpt8zJ49awGL53beCV1FrFdSBfS5HXr8aqsXzK/brMt8yhWBte7orqtxtbvGg33tS4ohOGC6tDmSUjZY57BVJ8c0SkeVY9ph76zeI4rJ2TRsSxeRZZSTcsUFkBPT6Tn3+VXeOjaNnjJvlNgfFCA0be9WU++gPiEBZfAjvL+Yra8w4j5bwXC4k/1uHPyeXxtpHc+/sj++a52vESumtvD+Vbr2b49MT8q4e9suJhdkv8AVkUZW/ylW9Y6C1fiTS8MweOXvT8OlEcgG7REqpzeqdmf71WsuMTDcXgmFvk/EYwB4FiFyk+f0D++axfst4iflOJ4diL2xMckTjwlizC9vGxf4CnMQzy8BdWNsRwvFZQeoUNYWv01bT7goBwVv6M40YycsfamKx/sZrGMn0zRn3VbcL4ZbEcV4SwAWVGxGHG1m0It/eX/AA6zftWxBlODxqC3ynDpcjTvqL+43Lj9wVocdxcHifBMcDriohFLoPpGyNt5zfhQUHF5DieA4aY/1mCmOHf9hrAXPldB7qKef5Ry8jX7+DxBT/pyXIHpaU/3BUXF8yRxRcZwupWecPCBawbO5P4ZfhWSg41ImGkw6taOV0dxb+zBCi/gc2voKCGzkn8fdT+B4VLMJDEhcRIZZLW7qAgFjc+J6VfcI5qii4dicK0C9pMLLMoAkvmVrOx1Kd36I/Oq3h0cy4bESJFG8JyxySOkbMhOoERfvKxzbqKDt/sr4YsPC4SpuZs0zn7zEpl08FUD3mtYTWc9nmFMfC8IpbNePPcbAOxcL7r29b1ob0Cr0eamy1GrUHlSg4oUKBFqIMRtpQoUBiQ+JpOahQoB+v4Vr+PNcwN1bCYNm8yIzHf+7GooUKCnxD6GpXJuPePiOEZTr20S+WV2yMD6hjRUKDQ8zSnD8x5otCMRh398gTPt45j8a0GKUDF8wR27jQGbL0zqBYj07RvwoqFBhuN8QZuGcPjNiB25HjpJIAL+Gpqin4tLIkSM5KwgiIfZB1Nvw+FChQRaFChQCgwoqFB6o4bhligijQZVREVQOgCj/f30+tHQoCXejoU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upload.wikimedia.org/wikipedia/commons/thumb/f/f8/Admiral_Farragut2.jpg/220px-Admiral_Farrag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599"/>
            <a:ext cx="3429000" cy="506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Agency FB" pitchFamily="34" charset="0"/>
              </a:rPr>
              <a:t>September 1862 – Battle of Antietam</a:t>
            </a:r>
            <a:endParaRPr lang="en-US" sz="5000" b="1" dirty="0">
              <a:latin typeface="Agency FB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gency FB" pitchFamily="34" charset="0"/>
              </a:rPr>
              <a:t>Maryland</a:t>
            </a:r>
          </a:p>
          <a:p>
            <a:r>
              <a:rPr lang="en-US" sz="2800" dirty="0" smtClean="0">
                <a:latin typeface="Agency FB" pitchFamily="34" charset="0"/>
              </a:rPr>
              <a:t>Bloodiest single day and battle of the Civil War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gency FB" pitchFamily="34" charset="0"/>
              </a:rPr>
              <a:t>DR</a:t>
            </a:r>
            <a:r>
              <a:rPr lang="en-US" sz="2800" dirty="0" smtClean="0">
                <a:solidFill>
                  <a:srgbClr val="0000FF"/>
                </a:solidFill>
                <a:latin typeface="Agency FB" pitchFamily="34" charset="0"/>
              </a:rPr>
              <a:t>AW</a:t>
            </a:r>
            <a:endParaRPr lang="en-US" sz="2800" dirty="0">
              <a:solidFill>
                <a:srgbClr val="0000FF"/>
              </a:solidFill>
              <a:latin typeface="Agency FB" pitchFamily="34" charset="0"/>
            </a:endParaRPr>
          </a:p>
        </p:txBody>
      </p:sp>
      <p:pic>
        <p:nvPicPr>
          <p:cNvPr id="30722" name="Picture 2" descr="http://www.civilwaracademy.com/images/Antietam-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49530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media.web.britannica.com/eb-media/43/5743-004-7BB11D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1"/>
            <a:ext cx="8915400" cy="6840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1.bp.blogspot.com/_zrbjaIW4HZE/TK_69BcX8NI/AAAAAAAAAnY/Qxfn2DtVkOQ/s1600/gardenerantiet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12468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5653</TotalTime>
  <Words>311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Agency FB</vt:lpstr>
      <vt:lpstr>Garamond</vt:lpstr>
      <vt:lpstr>Wingdings 2</vt:lpstr>
      <vt:lpstr>Austin</vt:lpstr>
      <vt:lpstr> The Civil War</vt:lpstr>
      <vt:lpstr>Anaconda Plan (Union)</vt:lpstr>
      <vt:lpstr>Confederate Plan</vt:lpstr>
      <vt:lpstr>July 1861 – Battle of Bull Run</vt:lpstr>
      <vt:lpstr>April 1862 – Battle of Shiloh</vt:lpstr>
      <vt:lpstr>May 1862 – Battle of New Orleans</vt:lpstr>
      <vt:lpstr>September 1862 – Battle of Antietam</vt:lpstr>
      <vt:lpstr>PowerPoint Presentation</vt:lpstr>
      <vt:lpstr>PowerPoint Presentation</vt:lpstr>
      <vt:lpstr>May 1863 - Battle of Chancellorsville</vt:lpstr>
      <vt:lpstr>May-July 1863 – The Battle of Vicksburg</vt:lpstr>
      <vt:lpstr>July 1863 – The Battle of Gettysburg</vt:lpstr>
      <vt:lpstr>Emancipation Proclamation</vt:lpstr>
      <vt:lpstr>Sherman’s March to the Sea</vt:lpstr>
      <vt:lpstr>Surrender at Appomattox</vt:lpstr>
      <vt:lpstr>Assassination of Lincoln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Wake County Public Schools</dc:creator>
  <cp:lastModifiedBy>Alicia Goynes</cp:lastModifiedBy>
  <cp:revision>41</cp:revision>
  <dcterms:created xsi:type="dcterms:W3CDTF">2011-09-22T13:58:19Z</dcterms:created>
  <dcterms:modified xsi:type="dcterms:W3CDTF">2016-01-27T13:29:01Z</dcterms:modified>
</cp:coreProperties>
</file>