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EA43FF9-A208-4A84-A2AF-81C66778B7B4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8DB440-D041-4D0A-AD4D-4022F5C0D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3FF9-A208-4A84-A2AF-81C66778B7B4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B440-D041-4D0A-AD4D-4022F5C0D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EA43FF9-A208-4A84-A2AF-81C66778B7B4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08DB440-D041-4D0A-AD4D-4022F5C0D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3FF9-A208-4A84-A2AF-81C66778B7B4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8DB440-D041-4D0A-AD4D-4022F5C0DD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3FF9-A208-4A84-A2AF-81C66778B7B4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08DB440-D041-4D0A-AD4D-4022F5C0DD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A43FF9-A208-4A84-A2AF-81C66778B7B4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8DB440-D041-4D0A-AD4D-4022F5C0DD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A43FF9-A208-4A84-A2AF-81C66778B7B4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8DB440-D041-4D0A-AD4D-4022F5C0DD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3FF9-A208-4A84-A2AF-81C66778B7B4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8DB440-D041-4D0A-AD4D-4022F5C0D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3FF9-A208-4A84-A2AF-81C66778B7B4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8DB440-D041-4D0A-AD4D-4022F5C0D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3FF9-A208-4A84-A2AF-81C66778B7B4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8DB440-D041-4D0A-AD4D-4022F5C0DD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EA43FF9-A208-4A84-A2AF-81C66778B7B4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08DB440-D041-4D0A-AD4D-4022F5C0DD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A43FF9-A208-4A84-A2AF-81C66778B7B4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8DB440-D041-4D0A-AD4D-4022F5C0D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commons/0/05/Sumter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114800"/>
            <a:ext cx="6477000" cy="1828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Pre-Civil War timeline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1850-1861</a:t>
            </a:r>
            <a:endParaRPr lang="en-US" dirty="0"/>
          </a:p>
        </p:txBody>
      </p:sp>
      <p:pic>
        <p:nvPicPr>
          <p:cNvPr id="30722" name="Picture 2" descr="http://research.surnames.com/images/civil_war_sold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2675" y="228600"/>
            <a:ext cx="4276725" cy="414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1857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ysClr val="windowText" lastClr="000000"/>
                </a:solidFill>
              </a:rPr>
              <a:t>Dred</a:t>
            </a:r>
            <a:r>
              <a:rPr lang="en-US" b="1" i="1" dirty="0" smtClean="0">
                <a:solidFill>
                  <a:sysClr val="windowText" lastClr="000000"/>
                </a:solidFill>
              </a:rPr>
              <a:t> Scott </a:t>
            </a:r>
            <a:r>
              <a:rPr lang="en-US" b="1" i="1" dirty="0" smtClean="0"/>
              <a:t>v. </a:t>
            </a:r>
            <a:r>
              <a:rPr lang="en-US" b="1" i="1" dirty="0" err="1" smtClean="0"/>
              <a:t>Sandford</a:t>
            </a:r>
            <a:endParaRPr lang="en-US" b="1" dirty="0" smtClean="0"/>
          </a:p>
          <a:p>
            <a:r>
              <a:rPr lang="en-US" dirty="0" smtClean="0"/>
              <a:t>Supreme Court ruling:</a:t>
            </a:r>
          </a:p>
          <a:p>
            <a:pPr marL="651510" indent="-514350">
              <a:buAutoNum type="arabicParenR"/>
            </a:pPr>
            <a:r>
              <a:rPr lang="en-US" dirty="0" smtClean="0"/>
              <a:t>African Americans were not </a:t>
            </a:r>
            <a:r>
              <a:rPr lang="en-US" dirty="0" smtClean="0">
                <a:solidFill>
                  <a:sysClr val="windowText" lastClr="000000"/>
                </a:solidFill>
              </a:rPr>
              <a:t>citizens</a:t>
            </a:r>
            <a:r>
              <a:rPr lang="en-US" dirty="0" smtClean="0"/>
              <a:t> but property (could not </a:t>
            </a:r>
            <a:r>
              <a:rPr lang="en-US" dirty="0" smtClean="0">
                <a:solidFill>
                  <a:sysClr val="windowText" lastClr="000000"/>
                </a:solidFill>
              </a:rPr>
              <a:t>sue)</a:t>
            </a:r>
          </a:p>
          <a:p>
            <a:pPr marL="651510" indent="-514350">
              <a:buAutoNum type="arabicParenR"/>
            </a:pPr>
            <a:r>
              <a:rPr lang="en-US" dirty="0" smtClean="0"/>
              <a:t>Congress couldn’t keep </a:t>
            </a:r>
            <a:r>
              <a:rPr lang="en-US" dirty="0" smtClean="0">
                <a:solidFill>
                  <a:sysClr val="windowText" lastClr="000000"/>
                </a:solidFill>
              </a:rPr>
              <a:t>slavery</a:t>
            </a:r>
            <a:r>
              <a:rPr lang="en-US" dirty="0" smtClean="0"/>
              <a:t> out of </a:t>
            </a:r>
            <a:r>
              <a:rPr lang="en-US" dirty="0" smtClean="0">
                <a:solidFill>
                  <a:sysClr val="windowText" lastClr="000000"/>
                </a:solidFill>
              </a:rPr>
              <a:t>territories</a:t>
            </a:r>
          </a:p>
          <a:p>
            <a:pPr marL="651510" indent="-514350">
              <a:buAutoNum type="arabicParenR"/>
            </a:pPr>
            <a:r>
              <a:rPr lang="en-US" dirty="0" smtClean="0"/>
              <a:t>The Missouri Compromise was </a:t>
            </a:r>
            <a:r>
              <a:rPr lang="en-US" u="sng" dirty="0" smtClean="0"/>
              <a:t>unconstitutional</a:t>
            </a:r>
          </a:p>
          <a:p>
            <a:pPr marL="651510" indent="-514350">
              <a:buNone/>
            </a:pPr>
            <a:endParaRPr lang="en-US" dirty="0"/>
          </a:p>
        </p:txBody>
      </p:sp>
      <p:pic>
        <p:nvPicPr>
          <p:cNvPr id="4" name="Picture 3" descr="http://www.landmarkcases.org/dredscott/images/dred_portrait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33400"/>
            <a:ext cx="210187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s://encrypted-tbn1.google.com/images?q=tbn:ANd9GcR7lg3XPsGfLd_myhyu-OGTqW0-d0ceI106gp8HAZ3zMsRmi0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800600"/>
            <a:ext cx="1869704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ysClr val="windowText" lastClr="000000"/>
                </a:solidFill>
              </a:rPr>
              <a:t>Lincoln-Douglas Debates </a:t>
            </a:r>
          </a:p>
          <a:p>
            <a:pPr lvl="1"/>
            <a:r>
              <a:rPr lang="en-US" dirty="0" smtClean="0"/>
              <a:t>7 total debates – both wanted US Senate seat for Illinois</a:t>
            </a:r>
          </a:p>
          <a:p>
            <a:pPr lvl="1"/>
            <a:r>
              <a:rPr lang="en-US" dirty="0" smtClean="0"/>
              <a:t>“Freeport Doctrine” – Douglas: popular sovereignty could keep </a:t>
            </a:r>
            <a:r>
              <a:rPr lang="en-US" dirty="0" smtClean="0">
                <a:solidFill>
                  <a:sysClr val="windowText" lastClr="000000"/>
                </a:solidFill>
              </a:rPr>
              <a:t>slavery</a:t>
            </a:r>
            <a:r>
              <a:rPr lang="en-US" dirty="0" smtClean="0"/>
              <a:t> out of territories.</a:t>
            </a:r>
          </a:p>
          <a:p>
            <a:pPr lvl="1"/>
            <a:r>
              <a:rPr lang="en-US" dirty="0" smtClean="0"/>
              <a:t>Douglas is elected to the Senate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randi.org/images/commentary/nov2005/04lincoln-dougl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572000"/>
            <a:ext cx="441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1859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ysClr val="windowText" lastClr="000000"/>
                </a:solidFill>
              </a:rPr>
              <a:t>John Brown’s Raid</a:t>
            </a:r>
          </a:p>
          <a:p>
            <a:pPr lvl="1"/>
            <a:r>
              <a:rPr lang="en-US" dirty="0" smtClean="0"/>
              <a:t>An abolitionist – attempted a slave revolt at Harper’s Ferry, Virginia (federal arsenal)</a:t>
            </a:r>
          </a:p>
          <a:p>
            <a:pPr lvl="1"/>
            <a:r>
              <a:rPr lang="en-US" dirty="0" smtClean="0"/>
              <a:t>Revolt fails, Brown is hanged </a:t>
            </a:r>
          </a:p>
          <a:p>
            <a:pPr lvl="1"/>
            <a:r>
              <a:rPr lang="en-US" dirty="0" smtClean="0"/>
              <a:t>North honored him, South condemned him</a:t>
            </a:r>
          </a:p>
          <a:p>
            <a:endParaRPr lang="en-US" dirty="0"/>
          </a:p>
        </p:txBody>
      </p:sp>
      <p:pic>
        <p:nvPicPr>
          <p:cNvPr id="4" name="Picture 3" descr="http://blogs.venturacountystar.com/vcs/foothill/media/big-john-brow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9624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495800"/>
          </a:xfrm>
        </p:spPr>
        <p:txBody>
          <a:bodyPr/>
          <a:lstStyle/>
          <a:p>
            <a:r>
              <a:rPr lang="en-US" dirty="0" smtClean="0"/>
              <a:t>ELECTION OF 1860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Abraham Lincoln </a:t>
            </a:r>
            <a:r>
              <a:rPr lang="en-US" dirty="0" smtClean="0"/>
              <a:t>(Republican)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James Breckinridge </a:t>
            </a:r>
            <a:r>
              <a:rPr lang="en-US" dirty="0" smtClean="0"/>
              <a:t>(Southern Democrat)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Stephen Douglas </a:t>
            </a:r>
            <a:r>
              <a:rPr lang="en-US" dirty="0" smtClean="0"/>
              <a:t>(Northern Democrat)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John Bell </a:t>
            </a:r>
            <a:r>
              <a:rPr lang="en-US" dirty="0" smtClean="0"/>
              <a:t>(Constitutional Unionist)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ysClr val="windowText" lastClr="000000"/>
                </a:solidFill>
              </a:rPr>
              <a:t>Democratic party splits over </a:t>
            </a:r>
            <a:r>
              <a:rPr lang="en-US" u="sng" dirty="0" smtClean="0">
                <a:solidFill>
                  <a:sysClr val="windowText" lastClr="000000"/>
                </a:solidFill>
              </a:rPr>
              <a:t>slavery</a:t>
            </a:r>
            <a:r>
              <a:rPr lang="en-US" dirty="0" smtClean="0">
                <a:solidFill>
                  <a:sysClr val="windowText" lastClr="000000"/>
                </a:solidFill>
              </a:rPr>
              <a:t> – LINCOLN WINS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8434" name="Picture 2" descr="http://www.whitehouse.gov/sites/default/files/first-family/masthead_image/16al_header_sm.jpg?12508778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76200"/>
            <a:ext cx="4050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1860</a:t>
            </a:r>
            <a:endParaRPr lang="en-US" dirty="0"/>
          </a:p>
        </p:txBody>
      </p:sp>
      <p:pic>
        <p:nvPicPr>
          <p:cNvPr id="4" name="Content Placeholder 3" descr="http://wps.ablongman.com/wps/media/objects/31/32716/figures/DIVI28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/>
          <a:lstStyle/>
          <a:p>
            <a:r>
              <a:rPr lang="en-US" dirty="0" smtClean="0"/>
              <a:t>South: “we will </a:t>
            </a:r>
            <a:r>
              <a:rPr lang="en-US" i="1" dirty="0" smtClean="0">
                <a:solidFill>
                  <a:sysClr val="windowText" lastClr="000000"/>
                </a:solidFill>
              </a:rPr>
              <a:t>secede</a:t>
            </a:r>
            <a:r>
              <a:rPr lang="en-US" dirty="0" smtClean="0"/>
              <a:t> if Lincoln is elected” </a:t>
            </a:r>
          </a:p>
          <a:p>
            <a:r>
              <a:rPr lang="en-US" dirty="0" smtClean="0"/>
              <a:t>Lincoln promises not to interfere with slavery where it existed…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December, 1860 – </a:t>
            </a:r>
            <a:r>
              <a:rPr lang="en-US" dirty="0" smtClean="0">
                <a:solidFill>
                  <a:sysClr val="windowText" lastClr="000000"/>
                </a:solidFill>
              </a:rPr>
              <a:t>South Carolina </a:t>
            </a:r>
            <a:r>
              <a:rPr lang="en-US" dirty="0" smtClean="0"/>
              <a:t>secedes from the United States of America</a:t>
            </a:r>
            <a:endParaRPr lang="en-US" dirty="0"/>
          </a:p>
        </p:txBody>
      </p:sp>
      <p:pic>
        <p:nvPicPr>
          <p:cNvPr id="16386" name="Picture 2" descr="http://2.bp.blogspot.com/_n0kOLTsDBsw/TTpCmY8cvOI/AAAAAAAABNE/xCfgfG-vyqA/s1600/abraham-lincol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667000"/>
            <a:ext cx="2362200" cy="3010118"/>
          </a:xfrm>
          <a:prstGeom prst="rect">
            <a:avLst/>
          </a:prstGeom>
          <a:noFill/>
        </p:spPr>
      </p:pic>
      <p:pic>
        <p:nvPicPr>
          <p:cNvPr id="16388" name="Picture 4" descr="South Carol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8000"/>
            <a:ext cx="3390900" cy="236555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Formation of the Confederacy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February, 1861: 6 more states secede (GA, FL, AL, LA, MS, TX) and form the </a:t>
            </a:r>
            <a:r>
              <a:rPr lang="en-US" sz="4400" b="1" dirty="0" smtClean="0">
                <a:solidFill>
                  <a:sysClr val="windowText" lastClr="000000"/>
                </a:solidFill>
              </a:rPr>
              <a:t>Confederate States of America (CSA)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Elect Jefferson Davis as President</a:t>
            </a:r>
          </a:p>
          <a:p>
            <a:endParaRPr lang="en-US" dirty="0"/>
          </a:p>
        </p:txBody>
      </p:sp>
      <p:pic>
        <p:nvPicPr>
          <p:cNvPr id="4" name="Picture 3" descr="http://www.old-picture.com/mathew-brady-studio/pictures/Jefferson-Davi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581400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upload.wikimedia.org/wikipedia/commons/thumb/2/2a/Battle_flag_of_the_US_Confederacy.svg/100px-Battle_flag_of_the_US_Confederac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495800"/>
            <a:ext cx="28194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Fort Sumter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April, 1861: Ft. Sumter, SC – </a:t>
            </a:r>
            <a:r>
              <a:rPr lang="en-US" dirty="0" smtClean="0">
                <a:solidFill>
                  <a:sysClr val="windowText" lastClr="000000"/>
                </a:solidFill>
              </a:rPr>
              <a:t>CSA fires </a:t>
            </a:r>
            <a:r>
              <a:rPr lang="en-US" dirty="0" smtClean="0">
                <a:solidFill>
                  <a:sysClr val="windowText" lastClr="000000"/>
                </a:solidFill>
              </a:rPr>
              <a:t>on Ft. Sumter off the coast of Charleston </a:t>
            </a:r>
          </a:p>
          <a:p>
            <a:pPr lvl="1"/>
            <a:r>
              <a:rPr lang="en-US" u="sng" dirty="0" smtClean="0">
                <a:solidFill>
                  <a:sysClr val="windowText" lastClr="000000"/>
                </a:solidFill>
              </a:rPr>
              <a:t>First shots of the Civil War</a:t>
            </a:r>
            <a:r>
              <a:rPr lang="en-US" dirty="0" smtClean="0">
                <a:solidFill>
                  <a:sysClr val="windowText" lastClr="000000"/>
                </a:solidFill>
              </a:rPr>
              <a:t>!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4 more states secede to join the Confederacy (VA, TN, AR, NC)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WAR!</a:t>
            </a:r>
          </a:p>
          <a:p>
            <a:endParaRPr lang="en-US" dirty="0"/>
          </a:p>
        </p:txBody>
      </p:sp>
      <p:pic>
        <p:nvPicPr>
          <p:cNvPr id="2050" name="Picture 2" descr="File:Sum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038599"/>
            <a:ext cx="4495800" cy="271444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8" name="Picture 4" descr="http://img.geocaching.com/track/80f6e7f8-db1b-4943-be06-b143823dc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3161" cy="5181600"/>
          </a:xfrm>
          <a:prstGeom prst="rect">
            <a:avLst/>
          </a:prstGeom>
          <a:noFill/>
        </p:spPr>
      </p:pic>
      <p:pic>
        <p:nvPicPr>
          <p:cNvPr id="31750" name="Picture 6" descr="http://rst.gsfc.nasa.gov/Sect6/fort_sumter__001_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082778"/>
            <a:ext cx="2667000" cy="1775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1861</a:t>
            </a:r>
            <a:endParaRPr lang="en-US" dirty="0"/>
          </a:p>
        </p:txBody>
      </p:sp>
      <p:pic>
        <p:nvPicPr>
          <p:cNvPr id="4" name="Content Placeholder 3" descr="http://history.sandiego.edu/gen/st/~clawson/secede.gi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1850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495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ysClr val="windowText" lastClr="000000"/>
                </a:solidFill>
              </a:rPr>
              <a:t>Compromise of 1850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1) California admitted as free state</a:t>
            </a:r>
          </a:p>
          <a:p>
            <a:pPr>
              <a:buNone/>
            </a:pPr>
            <a:r>
              <a:rPr lang="en-US" dirty="0" smtClean="0"/>
              <a:t>	2) Territories from Mexican Cession would use popular sovereignty </a:t>
            </a:r>
            <a:r>
              <a:rPr lang="en-US" dirty="0" smtClean="0">
                <a:solidFill>
                  <a:sysClr val="windowText" lastClr="000000"/>
                </a:solidFill>
              </a:rPr>
              <a:t>(people decide) on slavery</a:t>
            </a:r>
          </a:p>
          <a:p>
            <a:pPr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	</a:t>
            </a:r>
            <a:r>
              <a:rPr lang="en-US" dirty="0" smtClean="0"/>
              <a:t>3) TX received $10M</a:t>
            </a:r>
          </a:p>
          <a:p>
            <a:pPr>
              <a:buNone/>
            </a:pPr>
            <a:r>
              <a:rPr lang="en-US" dirty="0" smtClean="0"/>
              <a:t>	4) Slave</a:t>
            </a:r>
            <a:r>
              <a:rPr lang="en-US" dirty="0" smtClean="0">
                <a:solidFill>
                  <a:sysClr val="windowText" lastClr="000000"/>
                </a:solidFill>
              </a:rPr>
              <a:t> trade </a:t>
            </a:r>
            <a:r>
              <a:rPr lang="en-US" dirty="0" smtClean="0"/>
              <a:t>abolished in D.C.</a:t>
            </a:r>
          </a:p>
          <a:p>
            <a:pPr>
              <a:buNone/>
            </a:pPr>
            <a:r>
              <a:rPr lang="en-US" dirty="0" smtClean="0"/>
              <a:t>	5) Fugitive Slave Act – </a:t>
            </a:r>
            <a:r>
              <a:rPr lang="en-US" i="1" dirty="0" smtClean="0"/>
              <a:t>caused </a:t>
            </a:r>
            <a:r>
              <a:rPr lang="en-US" i="1" dirty="0" smtClean="0">
                <a:solidFill>
                  <a:sysClr val="windowText" lastClr="000000"/>
                </a:solidFill>
              </a:rPr>
              <a:t>failure</a:t>
            </a:r>
            <a:r>
              <a:rPr lang="en-US" i="1" dirty="0" smtClean="0"/>
              <a:t> of the 	compromise</a:t>
            </a:r>
          </a:p>
          <a:p>
            <a:r>
              <a:rPr lang="en-US" dirty="0" smtClean="0"/>
              <a:t>Henry Clay &amp; Stephen Douglas write the compromise</a:t>
            </a:r>
          </a:p>
        </p:txBody>
      </p:sp>
      <p:pic>
        <p:nvPicPr>
          <p:cNvPr id="18434" name="Picture 2" descr="http://www.senate.gov/artandhistory/history/resources/graphic/large/HenryClay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-47106"/>
            <a:ext cx="1187103" cy="1342506"/>
          </a:xfrm>
          <a:prstGeom prst="rect">
            <a:avLst/>
          </a:prstGeom>
          <a:noFill/>
        </p:spPr>
      </p:pic>
      <p:pic>
        <p:nvPicPr>
          <p:cNvPr id="18436" name="Picture 4" descr="https://encrypted-tbn3.google.com/images?q=tbn:ANd9GcTVsSSD_2APpysLO_6lPdm4EqObCzcmE3jRxYCpZvMzESPSpwv9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"/>
            <a:ext cx="917884" cy="1295400"/>
          </a:xfrm>
          <a:prstGeom prst="rect">
            <a:avLst/>
          </a:prstGeom>
          <a:noFill/>
        </p:spPr>
      </p:pic>
      <p:pic>
        <p:nvPicPr>
          <p:cNvPr id="18438" name="Picture 6" descr="http://upload.wikimedia.org/wikipedia/commons/thumb/0/01/Flag_of_California.svg/250px-Flag_of_Californi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9107" y="1"/>
            <a:ext cx="1977093" cy="1320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pic>
        <p:nvPicPr>
          <p:cNvPr id="4" name="Content Placeholder 3" descr="http://www.amfirstbooks.com/IntroPages/ToolBarTopics/Res_Opp_Ideol/Resol_Opp_Art/Resol_Opp_I-1-Art/Clay,%20Fillmore,%20Calhoun,%20Webster%20in%20Senate,%201850,%20Peter%20Rothermel,%20v.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239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1852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1534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Election of 1852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Franklin Pierce (D) elected president 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Does not help to solve sectionalism issues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>
                <a:solidFill>
                  <a:sysClr val="windowText" lastClr="000000"/>
                </a:solidFill>
              </a:rPr>
              <a:t>Uncle Tom’s Cabin</a:t>
            </a:r>
            <a:r>
              <a:rPr lang="en-US" b="1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smtClean="0"/>
              <a:t>by Harriet Beecher Stowe – book portrays slaves as individuals; raises awareness &amp; causes </a:t>
            </a:r>
            <a:r>
              <a:rPr lang="en-US" dirty="0" smtClean="0">
                <a:solidFill>
                  <a:sysClr val="windowText" lastClr="000000"/>
                </a:solidFill>
              </a:rPr>
              <a:t>tension</a:t>
            </a:r>
            <a:r>
              <a:rPr lang="en-US" dirty="0" smtClean="0"/>
              <a:t> between North/South</a:t>
            </a:r>
          </a:p>
          <a:p>
            <a:endParaRPr lang="en-US" dirty="0"/>
          </a:p>
        </p:txBody>
      </p:sp>
      <p:pic>
        <p:nvPicPr>
          <p:cNvPr id="4" name="Picture 3" descr="http://www.visitingdc.com/images/franklin-pierce-pictu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971800"/>
            <a:ext cx="197159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mg.inkfrog.com/pix/rebelsoldier/UCTfrontis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00200"/>
            <a:ext cx="2514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1854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ysClr val="windowText" lastClr="000000"/>
                </a:solidFill>
              </a:rPr>
              <a:t>Kansas-Nebraska Act</a:t>
            </a:r>
            <a:endParaRPr lang="en-US" b="1" dirty="0" smtClean="0"/>
          </a:p>
          <a:p>
            <a:pPr marL="651510" indent="-514350">
              <a:buAutoNum type="arabicParenR"/>
            </a:pPr>
            <a:r>
              <a:rPr lang="en-US" dirty="0" smtClean="0"/>
              <a:t>Repealed the </a:t>
            </a:r>
            <a:r>
              <a:rPr lang="en-US" dirty="0" smtClean="0">
                <a:solidFill>
                  <a:sysClr val="windowText" lastClr="000000"/>
                </a:solidFill>
              </a:rPr>
              <a:t>Missouri</a:t>
            </a:r>
            <a:r>
              <a:rPr lang="en-US" dirty="0" smtClean="0"/>
              <a:t> Compromise</a:t>
            </a:r>
          </a:p>
          <a:p>
            <a:pPr marL="651510" indent="-514350">
              <a:buAutoNum type="arabicParenR"/>
            </a:pPr>
            <a:r>
              <a:rPr lang="en-US" dirty="0" smtClean="0"/>
              <a:t>Divided the territory into 2 states (KS, NE)</a:t>
            </a:r>
          </a:p>
          <a:p>
            <a:pPr marL="651510" indent="-514350">
              <a:buAutoNum type="arabicParenR"/>
            </a:pPr>
            <a:r>
              <a:rPr lang="en-US" dirty="0" smtClean="0"/>
              <a:t>Use of </a:t>
            </a:r>
            <a:r>
              <a:rPr lang="en-US" b="1" dirty="0" smtClean="0"/>
              <a:t>popular sovereignty </a:t>
            </a:r>
            <a:r>
              <a:rPr lang="en-US" dirty="0" smtClean="0">
                <a:solidFill>
                  <a:sysClr val="windowText" lastClr="000000"/>
                </a:solidFill>
              </a:rPr>
              <a:t>to decide if the state would be slave or free (people decide)</a:t>
            </a:r>
          </a:p>
          <a:p>
            <a:pPr marL="651510" indent="-514350" algn="ctr"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-- Stephen Douglas writes most of </a:t>
            </a:r>
            <a:r>
              <a:rPr lang="en-US" smtClean="0">
                <a:solidFill>
                  <a:sysClr val="windowText" lastClr="000000"/>
                </a:solidFill>
              </a:rPr>
              <a:t>the act </a:t>
            </a:r>
            <a:r>
              <a:rPr lang="en-US" dirty="0" smtClean="0">
                <a:solidFill>
                  <a:sysClr val="windowText" lastClr="000000"/>
                </a:solidFill>
              </a:rPr>
              <a:t>--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5362" name="Picture 2" descr="https://encrypted-tbn1.google.com/images?q=tbn:ANd9GcSMcpUuhXYTwgalbE3ju1hOBiHQ7zuMA1bjDEEcRPtvp3OdDq3T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724399"/>
            <a:ext cx="2971800" cy="1969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1854</a:t>
            </a:r>
            <a:endParaRPr lang="en-US" dirty="0"/>
          </a:p>
        </p:txBody>
      </p:sp>
      <p:pic>
        <p:nvPicPr>
          <p:cNvPr id="4" name="Content Placeholder 3" descr="http://thomaslegion.net/sitebuildercontent/sitebuilderpictures/compromiseandactsmap.gif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09800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1854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Bleeding Kansas</a:t>
            </a:r>
          </a:p>
          <a:p>
            <a:pPr lvl="1"/>
            <a:r>
              <a:rPr lang="en-US" dirty="0" smtClean="0"/>
              <a:t>Mini-Civil War (violence over voting)</a:t>
            </a:r>
          </a:p>
          <a:p>
            <a:r>
              <a:rPr lang="en-US" dirty="0" smtClean="0"/>
              <a:t>Republican Party forms</a:t>
            </a:r>
          </a:p>
          <a:p>
            <a:pPr lvl="1"/>
            <a:r>
              <a:rPr lang="en-US" dirty="0" smtClean="0"/>
              <a:t>Against slavery</a:t>
            </a:r>
          </a:p>
          <a:p>
            <a:pPr lvl="1"/>
            <a:r>
              <a:rPr lang="en-US" dirty="0" smtClean="0"/>
              <a:t>Didn’t want it to spread to the </a:t>
            </a:r>
            <a:r>
              <a:rPr lang="en-US" dirty="0" smtClean="0">
                <a:solidFill>
                  <a:sysClr val="windowText" lastClr="000000"/>
                </a:solidFill>
              </a:rPr>
              <a:t>territories</a:t>
            </a:r>
          </a:p>
          <a:p>
            <a:pPr marL="651510" indent="-514350">
              <a:buNone/>
            </a:pPr>
            <a:endParaRPr lang="en-US" dirty="0"/>
          </a:p>
        </p:txBody>
      </p:sp>
      <p:pic>
        <p:nvPicPr>
          <p:cNvPr id="4" name="Picture 3" descr="http://www.authorama.com/files/abraham-lincoln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038600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153400" cy="4495800"/>
          </a:xfrm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Brooks-Sumner Caning </a:t>
            </a:r>
          </a:p>
          <a:p>
            <a:pPr lvl="1"/>
            <a:r>
              <a:rPr lang="en-US" dirty="0" smtClean="0"/>
              <a:t>Sumner insults Brooks’ relative &amp; the South </a:t>
            </a:r>
          </a:p>
          <a:p>
            <a:pPr lvl="1"/>
            <a:r>
              <a:rPr lang="en-US" dirty="0" smtClean="0"/>
              <a:t>Results in Brooks beating Sumner </a:t>
            </a:r>
          </a:p>
          <a:p>
            <a:pPr algn="ctr">
              <a:buNone/>
            </a:pPr>
            <a:r>
              <a:rPr lang="en-US" dirty="0" smtClean="0"/>
              <a:t>*Showed tension between North and South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blueandgraytrail.com/images_large/sumner_can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81400"/>
            <a:ext cx="548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153400" cy="4495800"/>
          </a:xfrm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Election of 1856</a:t>
            </a:r>
          </a:p>
          <a:p>
            <a:pPr lvl="1"/>
            <a:r>
              <a:rPr lang="en-US" b="1" dirty="0" smtClean="0">
                <a:solidFill>
                  <a:sysClr val="windowText" lastClr="000000"/>
                </a:solidFill>
              </a:rPr>
              <a:t>James Buchanan </a:t>
            </a:r>
            <a:r>
              <a:rPr lang="en-US" b="1" dirty="0" smtClean="0"/>
              <a:t>(D)</a:t>
            </a:r>
            <a:r>
              <a:rPr lang="en-US" dirty="0" smtClean="0"/>
              <a:t> v. John C. Fremont (R)</a:t>
            </a:r>
          </a:p>
          <a:p>
            <a:pPr lvl="1"/>
            <a:r>
              <a:rPr lang="en-US" dirty="0" smtClean="0"/>
              <a:t>Like Pierce, Buchanan does not mend the relationship between North &amp; South</a:t>
            </a:r>
          </a:p>
          <a:p>
            <a:endParaRPr lang="en-US" sz="1200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forms called the “</a:t>
            </a:r>
            <a:r>
              <a:rPr lang="en-US" dirty="0" smtClean="0">
                <a:solidFill>
                  <a:sysClr val="windowText" lastClr="000000"/>
                </a:solidFill>
              </a:rPr>
              <a:t>Know Nothings” </a:t>
            </a:r>
            <a:r>
              <a:rPr lang="en-US" dirty="0" smtClean="0"/>
              <a:t>– </a:t>
            </a:r>
          </a:p>
          <a:p>
            <a:pPr>
              <a:buNone/>
            </a:pPr>
            <a:r>
              <a:rPr lang="en-US" dirty="0" smtClean="0"/>
              <a:t>	- against immigrants, primarily located </a:t>
            </a:r>
            <a:r>
              <a:rPr lang="en-US" dirty="0" smtClean="0">
                <a:solidFill>
                  <a:sysClr val="windowText" lastClr="000000"/>
                </a:solidFill>
              </a:rPr>
              <a:t>in the North</a:t>
            </a:r>
          </a:p>
          <a:p>
            <a:endParaRPr lang="en-US" dirty="0" smtClean="0"/>
          </a:p>
        </p:txBody>
      </p:sp>
      <p:pic>
        <p:nvPicPr>
          <p:cNvPr id="4" name="Picture 3" descr="http://www.jamesbuchanan.net/images/James%20Buchanan/James%20Buchana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57200"/>
            <a:ext cx="205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latinamericanstudies.org/immigration/know-nothing-fla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8006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4984</TotalTime>
  <Words>451</Words>
  <Application>Microsoft Office PowerPoint</Application>
  <PresentationFormat>On-screen Show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Pre-Civil War timeline </vt:lpstr>
      <vt:lpstr>1850 </vt:lpstr>
      <vt:lpstr>Compromise of 1850</vt:lpstr>
      <vt:lpstr>1852</vt:lpstr>
      <vt:lpstr>1854</vt:lpstr>
      <vt:lpstr>1854</vt:lpstr>
      <vt:lpstr>1854</vt:lpstr>
      <vt:lpstr>1856</vt:lpstr>
      <vt:lpstr>1856</vt:lpstr>
      <vt:lpstr>1857</vt:lpstr>
      <vt:lpstr>1858</vt:lpstr>
      <vt:lpstr>1859</vt:lpstr>
      <vt:lpstr>1860</vt:lpstr>
      <vt:lpstr>1860</vt:lpstr>
      <vt:lpstr>1860</vt:lpstr>
      <vt:lpstr>1861</vt:lpstr>
      <vt:lpstr>1861</vt:lpstr>
      <vt:lpstr>PowerPoint Presentation</vt:lpstr>
      <vt:lpstr>1861</vt:lpstr>
    </vt:vector>
  </TitlesOfParts>
  <Company>wcpss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 Civil War timeline </dc:title>
  <dc:creator>Wake County Public Schools</dc:creator>
  <cp:lastModifiedBy>Megan Justice</cp:lastModifiedBy>
  <cp:revision>85</cp:revision>
  <dcterms:created xsi:type="dcterms:W3CDTF">2009-02-23T22:16:45Z</dcterms:created>
  <dcterms:modified xsi:type="dcterms:W3CDTF">2015-01-30T15:29:35Z</dcterms:modified>
</cp:coreProperties>
</file>