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6"/>
  </p:handoutMasterIdLst>
  <p:sldIdLst>
    <p:sldId id="256" r:id="rId2"/>
    <p:sldId id="257" r:id="rId3"/>
    <p:sldId id="297" r:id="rId4"/>
    <p:sldId id="298" r:id="rId5"/>
    <p:sldId id="299" r:id="rId6"/>
    <p:sldId id="300" r:id="rId7"/>
    <p:sldId id="260" r:id="rId8"/>
    <p:sldId id="258" r:id="rId9"/>
    <p:sldId id="284" r:id="rId10"/>
    <p:sldId id="259" r:id="rId11"/>
    <p:sldId id="296" r:id="rId12"/>
    <p:sldId id="261" r:id="rId13"/>
    <p:sldId id="294" r:id="rId14"/>
    <p:sldId id="262" r:id="rId15"/>
    <p:sldId id="295" r:id="rId16"/>
    <p:sldId id="263" r:id="rId17"/>
    <p:sldId id="264" r:id="rId18"/>
    <p:sldId id="301" r:id="rId19"/>
    <p:sldId id="288" r:id="rId20"/>
    <p:sldId id="265" r:id="rId21"/>
    <p:sldId id="289" r:id="rId22"/>
    <p:sldId id="281" r:id="rId23"/>
    <p:sldId id="302" r:id="rId24"/>
    <p:sldId id="267" r:id="rId25"/>
    <p:sldId id="268" r:id="rId26"/>
    <p:sldId id="303" r:id="rId27"/>
    <p:sldId id="293" r:id="rId28"/>
    <p:sldId id="292" r:id="rId29"/>
    <p:sldId id="291" r:id="rId30"/>
    <p:sldId id="290" r:id="rId31"/>
    <p:sldId id="282" r:id="rId32"/>
    <p:sldId id="273" r:id="rId33"/>
    <p:sldId id="269" r:id="rId34"/>
    <p:sldId id="270" r:id="rId35"/>
    <p:sldId id="271" r:id="rId36"/>
    <p:sldId id="272" r:id="rId37"/>
    <p:sldId id="286" r:id="rId38"/>
    <p:sldId id="274" r:id="rId39"/>
    <p:sldId id="275" r:id="rId40"/>
    <p:sldId id="276" r:id="rId41"/>
    <p:sldId id="287" r:id="rId42"/>
    <p:sldId id="277" r:id="rId43"/>
    <p:sldId id="278" r:id="rId44"/>
    <p:sldId id="279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29" autoAdjust="0"/>
    <p:restoredTop sz="86409" autoAdjust="0"/>
  </p:normalViewPr>
  <p:slideViewPr>
    <p:cSldViewPr>
      <p:cViewPr varScale="1">
        <p:scale>
          <a:sx n="39" d="100"/>
          <a:sy n="39" d="100"/>
        </p:scale>
        <p:origin x="5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B62CA8-DBDA-4AD9-8A33-FECAB1BC4B6D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5F3C84-A329-420C-BD85-4A2DD084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8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F897E1-7C68-4A9B-8A2A-126B2869485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6D0BA6-59CF-4FB3-9860-70522082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the-holocaust/videos/concentration-camp-liberation" TargetMode="External"/><Relationship Id="rId2" Type="http://schemas.openxmlformats.org/officeDocument/2006/relationships/hyperlink" Target="https://www.youtube.com/watch?v=SwSGhyI7mV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e99lfmmDN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xaSrMQtM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lDZs442oqx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m5LUDLuYk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IBbcxseXM" TargetMode="External"/><Relationship Id="rId2" Type="http://schemas.openxmlformats.org/officeDocument/2006/relationships/hyperlink" Target="http://www.dailymotion.com/video/x259uwy_hiroshima-nuclear-atomic-bomb-usa-attack-on-japan-1945_peopl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VUAIPMsZ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8610600" cy="2667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Bell MT" pitchFamily="18" charset="0"/>
              </a:rPr>
              <a:t>Chapters 20 &amp; 21:</a:t>
            </a:r>
            <a:br>
              <a:rPr lang="en-US" sz="5400" b="1" dirty="0" smtClean="0">
                <a:latin typeface="Bell MT" pitchFamily="18" charset="0"/>
              </a:rPr>
            </a:br>
            <a:r>
              <a:rPr lang="en-US" sz="5400" b="1" dirty="0" smtClean="0">
                <a:latin typeface="Bell MT" pitchFamily="18" charset="0"/>
              </a:rPr>
              <a:t>World War II</a:t>
            </a:r>
            <a:br>
              <a:rPr lang="en-US" sz="5400" b="1" dirty="0" smtClean="0">
                <a:latin typeface="Bell MT" pitchFamily="18" charset="0"/>
              </a:rPr>
            </a:br>
            <a:endParaRPr lang="en-US" sz="54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American Neutrality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sz="4000" b="1" dirty="0" smtClean="0">
                <a:latin typeface="Bell MT" pitchFamily="18" charset="0"/>
              </a:rPr>
              <a:t>Neutrality Act of 1935</a:t>
            </a:r>
          </a:p>
          <a:p>
            <a:pPr lvl="1"/>
            <a:r>
              <a:rPr lang="en-US" sz="3600" dirty="0" smtClean="0">
                <a:latin typeface="Bell MT" pitchFamily="18" charset="0"/>
              </a:rPr>
              <a:t>Made it illegal for the U.S. to sell any arms (weapons) to any nation at war</a:t>
            </a:r>
            <a:endParaRPr lang="en-US" sz="3600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sz="4000" dirty="0" smtClean="0">
                <a:latin typeface="Bell MT" pitchFamily="18" charset="0"/>
              </a:rPr>
              <a:t>Roosevelt believes in </a:t>
            </a:r>
            <a:r>
              <a:rPr lang="en-US" sz="4000" b="1" u="sng" dirty="0" smtClean="0">
                <a:latin typeface="Bell MT" pitchFamily="18" charset="0"/>
              </a:rPr>
              <a:t>Internationalism</a:t>
            </a:r>
            <a:r>
              <a:rPr lang="en-US" sz="4000" dirty="0" smtClean="0">
                <a:latin typeface="Bell MT" pitchFamily="18" charset="0"/>
              </a:rPr>
              <a:t>:</a:t>
            </a:r>
          </a:p>
          <a:p>
            <a:pPr lvl="1"/>
            <a:r>
              <a:rPr lang="en-US" sz="3600" dirty="0" smtClean="0">
                <a:latin typeface="Bell MT" pitchFamily="18" charset="0"/>
              </a:rPr>
              <a:t>Idea that </a:t>
            </a:r>
            <a:r>
              <a:rPr lang="en-US" sz="3600" b="1" dirty="0" smtClean="0">
                <a:latin typeface="Bell MT" pitchFamily="18" charset="0"/>
              </a:rPr>
              <a:t>trade</a:t>
            </a:r>
            <a:r>
              <a:rPr lang="en-US" sz="3600" dirty="0" smtClean="0">
                <a:latin typeface="Bell MT" pitchFamily="18" charset="0"/>
              </a:rPr>
              <a:t> between nations creates prosperity &amp; helps prevent war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We’re in the Depression…</a:t>
            </a:r>
            <a:b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What’s going on in Europe? Who cares!</a:t>
            </a:r>
            <a:endParaRPr lang="en-US" sz="3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European governments are being overthrown by totalitarian regimes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3124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Fascism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Charismatic Dictator</a:t>
            </a:r>
          </a:p>
          <a:p>
            <a:pPr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Extreme nationalism (jingoism)</a:t>
            </a:r>
          </a:p>
          <a:p>
            <a:pPr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Private property with strong govt. control</a:t>
            </a:r>
          </a:p>
          <a:p>
            <a:pPr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Anti-communist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901077"/>
            <a:ext cx="350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Nazism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Forceful Dictator</a:t>
            </a:r>
          </a:p>
          <a:p>
            <a:pPr lvl="1"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Jingoism &amp; racism</a:t>
            </a:r>
          </a:p>
          <a:p>
            <a:pPr lvl="1"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Imperialism</a:t>
            </a:r>
          </a:p>
          <a:p>
            <a:pPr lvl="1"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Private property with strong govt. control</a:t>
            </a:r>
          </a:p>
          <a:p>
            <a:pPr lvl="1">
              <a:buFontTx/>
              <a:buChar char="-"/>
            </a:pPr>
            <a:endParaRPr lang="en-US" sz="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Anti-communist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8956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Communism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State ownership of property</a:t>
            </a:r>
          </a:p>
          <a:p>
            <a:pPr lvl="1">
              <a:buFontTx/>
              <a:buChar char="-"/>
            </a:pPr>
            <a:endParaRPr lang="en-US" sz="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Class-less society (everyone is a part of the working class – equality)</a:t>
            </a:r>
          </a:p>
          <a:p>
            <a:pPr lvl="1">
              <a:buFontTx/>
              <a:buChar char="-"/>
            </a:pPr>
            <a:endParaRPr lang="en-US" sz="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 Promote a worldwide revolution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3554" name="Picture 2" descr="https://encrypted-tbn3.gstatic.com/images?q=tbn:ANd9GcTGCYU6bWP8tcHK1lw-BJ4e_N376UBa5Zc94v5ouTyUpLwJBSLU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93" y="5562600"/>
            <a:ext cx="808383" cy="12192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638800"/>
            <a:ext cx="838200" cy="117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15200" y="5713903"/>
            <a:ext cx="685800" cy="106789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573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ell MT" pitchFamily="18" charset="0"/>
              </a:rPr>
              <a:t>The Munich Conference (1938)</a:t>
            </a:r>
            <a:endParaRPr lang="en-US" sz="48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Was a peaceful meeting between: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Germany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Italy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France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Britain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Czechoslovakia 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Goal: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Hitler wanted </a:t>
            </a:r>
            <a:r>
              <a:rPr lang="en-US" i="1" dirty="0" smtClean="0">
                <a:latin typeface="Bell MT" pitchFamily="18" charset="0"/>
              </a:rPr>
              <a:t>“Sudetenland” </a:t>
            </a:r>
            <a:r>
              <a:rPr lang="en-US" dirty="0" smtClean="0">
                <a:latin typeface="Bell MT" pitchFamily="18" charset="0"/>
              </a:rPr>
              <a:t>to become part of Germany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Other countries said </a:t>
            </a:r>
            <a:r>
              <a:rPr lang="en-US" sz="4000" b="1" u="sng" dirty="0" smtClean="0">
                <a:solidFill>
                  <a:srgbClr val="00B050"/>
                </a:solidFill>
                <a:latin typeface="Bell MT" pitchFamily="18" charset="0"/>
              </a:rPr>
              <a:t>Yes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Prevent War ………………………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4352"/>
            <a:ext cx="4686300" cy="293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Non-Aggression Pact (Aug. 1939)</a:t>
            </a:r>
            <a:endParaRPr lang="en-US" b="1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ell MT" panose="02020503060305020303" pitchFamily="18" charset="0"/>
              </a:rPr>
              <a:t>Hitler</a:t>
            </a:r>
            <a:r>
              <a:rPr lang="en-US" dirty="0" smtClean="0">
                <a:latin typeface="Bell MT" panose="02020503060305020303" pitchFamily="18" charset="0"/>
              </a:rPr>
              <a:t> &amp; </a:t>
            </a:r>
            <a:r>
              <a:rPr lang="en-US" b="1" dirty="0" smtClean="0">
                <a:latin typeface="Bell MT" panose="02020503060305020303" pitchFamily="18" charset="0"/>
              </a:rPr>
              <a:t>Stalin</a:t>
            </a:r>
            <a:r>
              <a:rPr lang="en-US" dirty="0" smtClean="0">
                <a:latin typeface="Bell MT" panose="02020503060305020303" pitchFamily="18" charset="0"/>
              </a:rPr>
              <a:t> sign an agreement.</a:t>
            </a:r>
          </a:p>
          <a:p>
            <a:pPr lvl="1"/>
            <a:r>
              <a:rPr lang="en-US" dirty="0" smtClean="0">
                <a:latin typeface="Bell MT" panose="02020503060305020303" pitchFamily="18" charset="0"/>
              </a:rPr>
              <a:t>Soviet Union agrees not to attack Germany in the “hypothetical” event of Germany invading Poland</a:t>
            </a:r>
          </a:p>
          <a:p>
            <a:pPr lvl="1"/>
            <a:endParaRPr lang="en-US" dirty="0" smtClean="0">
              <a:latin typeface="Bell MT" panose="02020503060305020303" pitchFamily="18" charset="0"/>
            </a:endParaRPr>
          </a:p>
          <a:p>
            <a:pPr lvl="1"/>
            <a:r>
              <a:rPr lang="en-US" u="sng" dirty="0" smtClean="0">
                <a:latin typeface="Bell MT" panose="02020503060305020303" pitchFamily="18" charset="0"/>
              </a:rPr>
              <a:t>Shocking to the rest of the world: Nazism and Fascism are very different forms of government and the ideologies of the leaders clashed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</a:p>
          <a:p>
            <a:pPr marL="365760" lvl="1" indent="0">
              <a:buNone/>
            </a:pPr>
            <a:endParaRPr lang="en-US" dirty="0" smtClean="0">
              <a:latin typeface="Bell MT" panose="02020503060305020303" pitchFamily="18" charset="0"/>
            </a:endParaRPr>
          </a:p>
          <a:p>
            <a:pPr lvl="1"/>
            <a:r>
              <a:rPr lang="en-US" dirty="0" smtClean="0">
                <a:latin typeface="Bell MT" panose="02020503060305020303" pitchFamily="18" charset="0"/>
              </a:rPr>
              <a:t>Nevertheless, the pact stands until Hitler violates it in 1941.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Bell MT" pitchFamily="18" charset="0"/>
              </a:rPr>
              <a:t>World War II</a:t>
            </a:r>
            <a:endParaRPr lang="en-US" sz="72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Began on September 1, 1939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Germany Invaded Poland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Then Britain &amp; France Declare war on Germany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Italy attacks the Mediterranean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Fighting Style 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Blitzkrieg</a:t>
            </a:r>
            <a:r>
              <a:rPr lang="en-US" dirty="0" smtClean="0">
                <a:latin typeface="Bell MT" pitchFamily="18" charset="0"/>
              </a:rPr>
              <a:t> – “Lightning War”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Used aircrafts/tanks/parachutes/radio to produce a highly mobile, fast moving army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Invented by Hitler 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www.euroheritage.net/Europe19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39000" cy="68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9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The Holocaust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15400" cy="51816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Was the Nazi’s (Hitler) systematic mass slaughter of Jews and inferior peoples of Europe </a:t>
            </a: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2 Methods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Concentration Camps </a:t>
            </a:r>
            <a:r>
              <a:rPr lang="en-US" dirty="0" smtClean="0">
                <a:latin typeface="Bell MT" pitchFamily="18" charset="0"/>
              </a:rPr>
              <a:t>– prisons where individuals worked as slaves building war materials until they dropped dead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>
              <a:latin typeface="Bell MT" pitchFamily="18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Extermination Camps </a:t>
            </a:r>
            <a:r>
              <a:rPr lang="en-US" dirty="0" smtClean="0">
                <a:latin typeface="Bell MT" pitchFamily="18" charset="0"/>
              </a:rPr>
              <a:t>– prisons where elderly/women/ children/&amp; infirm would be sent to be killed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20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70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4388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810000" cy="535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80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Tension in Europe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154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The rise of the dictators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Benito Mussolini – Italy 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Joseph Stalin – Russia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Hideki </a:t>
            </a:r>
            <a:r>
              <a:rPr lang="en-US" dirty="0" err="1" smtClean="0">
                <a:latin typeface="Bell MT" pitchFamily="18" charset="0"/>
              </a:rPr>
              <a:t>Tojo</a:t>
            </a:r>
            <a:r>
              <a:rPr lang="en-US" dirty="0" smtClean="0">
                <a:latin typeface="Bell MT" pitchFamily="18" charset="0"/>
              </a:rPr>
              <a:t> – Japan </a:t>
            </a:r>
          </a:p>
          <a:p>
            <a:pPr lvl="1"/>
            <a:endParaRPr lang="en-US" b="1" dirty="0" smtClean="0">
              <a:latin typeface="Bell MT" pitchFamily="18" charset="0"/>
            </a:endParaRPr>
          </a:p>
          <a:p>
            <a:pPr lvl="1"/>
            <a:r>
              <a:rPr lang="en-US" b="1" dirty="0" smtClean="0">
                <a:latin typeface="Bell MT" pitchFamily="18" charset="0"/>
              </a:rPr>
              <a:t>Adolf Hitler - Germany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2"/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219200"/>
            <a:ext cx="20726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77" y="1428750"/>
            <a:ext cx="2095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12" y="4000500"/>
            <a:ext cx="20208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02" y="3867150"/>
            <a:ext cx="2533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6286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6" y="1828800"/>
            <a:ext cx="4171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2095500"/>
            <a:ext cx="3214255" cy="24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200399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2183823"/>
            <a:ext cx="2438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5" y="4951701"/>
            <a:ext cx="2242705" cy="190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4591905"/>
            <a:ext cx="2857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39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41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Bell MT" pitchFamily="18" charset="0"/>
              </a:rPr>
              <a:t>First Newscast Report Played in U.S. showing horrors of death camps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Bell MT" pitchFamily="18" charset="0"/>
                <a:hlinkClick r:id="rId2"/>
              </a:rPr>
              <a:t>https://</a:t>
            </a:r>
            <a:r>
              <a:rPr lang="en-US" dirty="0" smtClean="0">
                <a:latin typeface="Bell MT" pitchFamily="18" charset="0"/>
                <a:hlinkClick r:id="rId2"/>
              </a:rPr>
              <a:t>www.youtube.com/watch?v=SwSGhyI7mVg</a:t>
            </a:r>
            <a:endParaRPr lang="en-US" dirty="0" smtClean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In color-liberation video</a:t>
            </a:r>
          </a:p>
          <a:p>
            <a:r>
              <a:rPr lang="en-US" dirty="0">
                <a:latin typeface="Bell MT" pitchFamily="18" charset="0"/>
                <a:hlinkClick r:id="rId3"/>
              </a:rPr>
              <a:t>http://</a:t>
            </a:r>
            <a:r>
              <a:rPr lang="en-US" dirty="0" smtClean="0">
                <a:latin typeface="Bell MT" pitchFamily="18" charset="0"/>
                <a:hlinkClick r:id="rId3"/>
              </a:rPr>
              <a:t>www.history.com/topics/world-war-ii/the-holocaust/videos/concentration-camp-liberation</a:t>
            </a:r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When Germany began losing the war they took the healthy Jews and forced them to march back as they retreated,  nearly 250,000 would die in these marches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By the wars end the allies had discovered nearly 200,000 Jews left in the camps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The Allies set up Dislocated Persons Camps to house the Jews till they found places for them to settle, as many of them were scared to return to their homes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The last camp would not close till 1957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In all nearly 6 million died in the Holocaust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>
                <a:latin typeface="Bell MT" panose="02020503060305020303" pitchFamily="18" charset="0"/>
              </a:rPr>
              <a:t>The End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ell MT" pitchFamily="18" charset="0"/>
              </a:rPr>
              <a:t>American Involvement in WW II</a:t>
            </a:r>
            <a:endParaRPr lang="en-US" sz="48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FDR believed in “4 Freedoms”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Freedom of: Speech/Worship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Freedom from: Want/Fear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Lend-Lease Act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Allowing the U.S. to lend or lease arms to any country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Atlantic Charter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Agreement between U.S. &amp; Britain agreeing on a postwar world of democracy, nonaggression, free trade, economic advancement, &amp; freedom of the seas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December 7, 1941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154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The Empire of Japan attacked the U.S. naval base @ Pearl Harbor 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Destroyed 21 Ships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Wounded 1,178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Bell MT" pitchFamily="18" charset="0"/>
              </a:rPr>
              <a:t>Killed 2,403 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Result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The Next day Congress declared war on Japan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Germany then declared war on the U.S.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03120"/>
            <a:ext cx="4533900" cy="317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8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Bell MT" panose="02020503060305020303" pitchFamily="18" charset="0"/>
              </a:rPr>
              <a:t>US embargos on Japan after attacks on French Indochina (Vietnam, Laos, Cambodia), Which came on top of other attacks into China</a:t>
            </a:r>
          </a:p>
          <a:p>
            <a:r>
              <a:rPr lang="en-US" sz="3600" dirty="0" smtClean="0">
                <a:latin typeface="Bell MT" panose="02020503060305020303" pitchFamily="18" charset="0"/>
              </a:rPr>
              <a:t>Without US oil supply they would run out within two years</a:t>
            </a:r>
          </a:p>
          <a:p>
            <a:pPr marL="0" indent="0" algn="ctr">
              <a:buNone/>
            </a:pPr>
            <a:r>
              <a:rPr lang="en-US" sz="5200" b="1" dirty="0">
                <a:latin typeface="Bell MT" panose="02020503060305020303" pitchFamily="18" charset="0"/>
              </a:rPr>
              <a:t>Purpose of </a:t>
            </a:r>
            <a:r>
              <a:rPr lang="en-US" sz="5200" b="1" dirty="0" smtClean="0">
                <a:latin typeface="Bell MT" panose="02020503060305020303" pitchFamily="18" charset="0"/>
              </a:rPr>
              <a:t>Attack</a:t>
            </a:r>
          </a:p>
          <a:p>
            <a:r>
              <a:rPr lang="en-US" sz="3600" dirty="0">
                <a:latin typeface="Bell MT" panose="02020503060305020303" pitchFamily="18" charset="0"/>
              </a:rPr>
              <a:t>To protect Japans movement to attack Dutch East Indies for their oil resources</a:t>
            </a:r>
          </a:p>
          <a:p>
            <a:r>
              <a:rPr lang="en-US" sz="3600" dirty="0">
                <a:latin typeface="Bell MT" panose="02020503060305020303" pitchFamily="18" charset="0"/>
              </a:rPr>
              <a:t>Delay Americas ability to respond till they have dug in and built up their navy more</a:t>
            </a:r>
          </a:p>
          <a:p>
            <a:r>
              <a:rPr lang="en-US" sz="3600" dirty="0">
                <a:latin typeface="Bell MT" panose="02020503060305020303" pitchFamily="18" charset="0"/>
              </a:rPr>
              <a:t>Most importantly they thought it would destroy Americans moral and will to fight the war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Factors Leading to Attack</a:t>
            </a:r>
            <a:endParaRPr lang="en-US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19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/>
              <a:t>USS Arizona forward magizine explosion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620000" cy="57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745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smtClean="0"/>
              <a:t>NAS Kaneohe Bay after attack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848600" cy="54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1289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772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2325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Joseph Stalin – Soviet Union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42672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Goals as leader: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Make USSR an industrial power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Government control of all industry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Socialism dictated by the government</a:t>
            </a:r>
          </a:p>
        </p:txBody>
      </p:sp>
      <p:pic>
        <p:nvPicPr>
          <p:cNvPr id="25602" name="Picture 2" descr="http://www.bbc.co.uk/worldservice/assets/images/2010/04/09/100409151220_stalin_1935_getty_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43865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5536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Stalin turned the USSR into a police state &amp; arrested or killed anyone who did not promote his goals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Great Purge: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responsible for the death of 8-13 Million Soviet citizens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54" y="-30892"/>
            <a:ext cx="8359346" cy="689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812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ell MT" pitchFamily="18" charset="0"/>
              </a:rPr>
              <a:t>Pearl Harbor Attack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ell MT" pitchFamily="18" charset="0"/>
              </a:rPr>
              <a:t>In Color—Rare Footage—Only Existing </a:t>
            </a:r>
          </a:p>
          <a:p>
            <a:pPr marL="0" indent="0">
              <a:buNone/>
            </a:pPr>
            <a:r>
              <a:rPr lang="en-US" dirty="0">
                <a:latin typeface="Bell MT" pitchFamily="18" charset="0"/>
                <a:hlinkClick r:id="rId2"/>
              </a:rPr>
              <a:t>https://</a:t>
            </a:r>
            <a:r>
              <a:rPr lang="en-US" dirty="0" smtClean="0">
                <a:latin typeface="Bell MT" pitchFamily="18" charset="0"/>
                <a:hlinkClick r:id="rId2"/>
              </a:rPr>
              <a:t>www.youtube.com/watch?v=3e99lfmmDN0</a:t>
            </a:r>
            <a:endParaRPr lang="en-US" dirty="0" smtClean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 smtClean="0">
              <a:latin typeface="Bell MT" pitchFamily="18" charset="0"/>
            </a:endParaRPr>
          </a:p>
          <a:p>
            <a:pPr marL="0" indent="0">
              <a:buNone/>
            </a:pPr>
            <a:endParaRPr lang="en-US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Bell MT" pitchFamily="18" charset="0"/>
              </a:rPr>
              <a:t>Supreme Court Case</a:t>
            </a:r>
            <a:endParaRPr lang="en-US" sz="66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200" b="1" dirty="0" smtClean="0">
                <a:latin typeface="Bell MT" pitchFamily="18" charset="0"/>
              </a:rPr>
              <a:t>Japanese Exclusion and Internment Camps</a:t>
            </a:r>
          </a:p>
          <a:p>
            <a:pPr marL="0" indent="0" algn="ctr">
              <a:buNone/>
            </a:pPr>
            <a:endParaRPr lang="en-US" sz="4200" dirty="0" smtClean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6600" dirty="0" err="1" smtClean="0">
                <a:latin typeface="Bell MT" pitchFamily="18" charset="0"/>
              </a:rPr>
              <a:t>Korematsu</a:t>
            </a:r>
            <a:r>
              <a:rPr lang="en-US" sz="6600" dirty="0" smtClean="0">
                <a:latin typeface="Bell MT" pitchFamily="18" charset="0"/>
              </a:rPr>
              <a:t> </a:t>
            </a:r>
            <a:endParaRPr lang="en-US" sz="6600" dirty="0" smtClean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Bell MT" pitchFamily="18" charset="0"/>
              </a:rPr>
              <a:t>vs. </a:t>
            </a:r>
          </a:p>
          <a:p>
            <a:pPr marL="0" indent="0" algn="ctr">
              <a:buNone/>
            </a:pPr>
            <a:r>
              <a:rPr lang="en-US" sz="6600" dirty="0" smtClean="0">
                <a:latin typeface="Bell MT" pitchFamily="18" charset="0"/>
              </a:rPr>
              <a:t>The United States (1944</a:t>
            </a:r>
            <a:r>
              <a:rPr lang="en-US" sz="6600" dirty="0" smtClean="0">
                <a:latin typeface="Bell MT" pitchFamily="18" charset="0"/>
              </a:rPr>
              <a:t>)</a:t>
            </a:r>
          </a:p>
          <a:p>
            <a:pPr marL="0" indent="0" algn="ctr">
              <a:buNone/>
            </a:pPr>
            <a:endParaRPr lang="en-US" sz="3300" dirty="0" smtClean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3300" dirty="0">
                <a:latin typeface="Bell MT" pitchFamily="18" charset="0"/>
                <a:hlinkClick r:id="rId2"/>
              </a:rPr>
              <a:t>https://</a:t>
            </a:r>
            <a:r>
              <a:rPr lang="en-US" sz="3300" dirty="0" smtClean="0">
                <a:latin typeface="Bell MT" pitchFamily="18" charset="0"/>
                <a:hlinkClick r:id="rId2"/>
              </a:rPr>
              <a:t>www.youtube.com/watch?v=gfxaSrMQtME</a:t>
            </a:r>
            <a:endParaRPr lang="en-US" sz="3300" dirty="0" smtClean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1900" dirty="0" smtClean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6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Bell MT" pitchFamily="18" charset="0"/>
              </a:rPr>
              <a:t>“Awoke a Sleeping Giant”</a:t>
            </a:r>
            <a:endParaRPr lang="en-US" sz="54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WW II reinvigorated the American economy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Industries changed from consumerism to War-ism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Created over 20 million jobs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Office of Price Administration (OPA)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Set prices &amp; wages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Regulated speed limit to 35mph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Rationed food – Blue Points / Red Points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Victory Gardens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Scrap Drives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Rubber/tin/aluminum/steel/pots/car bumpers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16400"/>
            <a:ext cx="1981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590800"/>
            <a:ext cx="2362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Key Contributors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latin typeface="Bell MT" pitchFamily="18" charset="0"/>
              </a:rPr>
              <a:t>Women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Over 400,000 will work for the war effort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Over 2.5 million will work in factories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“Rosie the Riveter”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r>
              <a:rPr lang="en-US" sz="3600" b="1" dirty="0" smtClean="0">
                <a:latin typeface="Bell MT" pitchFamily="18" charset="0"/>
              </a:rPr>
              <a:t>African Americans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Tuskegee Airmen (332</a:t>
            </a:r>
            <a:r>
              <a:rPr lang="en-US" baseline="30000" dirty="0" smtClean="0">
                <a:latin typeface="Bell MT" pitchFamily="18" charset="0"/>
              </a:rPr>
              <a:t>nd</a:t>
            </a:r>
            <a:r>
              <a:rPr lang="en-US" dirty="0" smtClean="0">
                <a:latin typeface="Bell MT" pitchFamily="18" charset="0"/>
              </a:rPr>
              <a:t> Fighter group)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Flew over 200 missions – never lost a single fighter </a:t>
            </a:r>
          </a:p>
          <a:p>
            <a:pPr lvl="2"/>
            <a:endParaRPr lang="en-US" dirty="0" smtClean="0">
              <a:latin typeface="Bell MT" pitchFamily="18" charset="0"/>
            </a:endParaRPr>
          </a:p>
          <a:p>
            <a:r>
              <a:rPr lang="en-US" sz="3600" b="1" dirty="0" smtClean="0">
                <a:latin typeface="Bell MT" pitchFamily="18" charset="0"/>
              </a:rPr>
              <a:t>Native Americans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Used old Cherokee language for radio communication so Axis Power </a:t>
            </a:r>
            <a:r>
              <a:rPr lang="en-US" b="1" u="sng" dirty="0" smtClean="0">
                <a:latin typeface="Bell MT" pitchFamily="18" charset="0"/>
              </a:rPr>
              <a:t>couldn't</a:t>
            </a:r>
            <a:r>
              <a:rPr lang="en-US" dirty="0" smtClean="0">
                <a:latin typeface="Bell MT" pitchFamily="18" charset="0"/>
              </a:rPr>
              <a:t> interpret orders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26919"/>
            <a:ext cx="1662492" cy="21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20291" cy="20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World War II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589566"/>
            <a:ext cx="4419600" cy="5192233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The Pacific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589566"/>
            <a:ext cx="4419600" cy="5116033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Europe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0"/>
            <a:ext cx="407237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11" y="2133600"/>
            <a:ext cx="490838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7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Bell MT" pitchFamily="18" charset="0"/>
              </a:rPr>
              <a:t>“D - Day”</a:t>
            </a:r>
            <a:endParaRPr lang="en-US" sz="7200" b="1" dirty="0">
              <a:latin typeface="Bell M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Allied forces land at </a:t>
            </a:r>
            <a:r>
              <a:rPr lang="en-US" dirty="0" smtClean="0">
                <a:latin typeface="Bell MT" pitchFamily="18" charset="0"/>
              </a:rPr>
              <a:t>Normandy </a:t>
            </a:r>
            <a:r>
              <a:rPr lang="en-US" dirty="0" smtClean="0">
                <a:latin typeface="Bell MT" pitchFamily="18" charset="0"/>
              </a:rPr>
              <a:t>(France)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Occurred: June 6</a:t>
            </a:r>
            <a:r>
              <a:rPr lang="en-US" baseline="30000" dirty="0" smtClean="0">
                <a:latin typeface="Bell MT" pitchFamily="18" charset="0"/>
              </a:rPr>
              <a:t>th</a:t>
            </a:r>
            <a:r>
              <a:rPr lang="en-US" dirty="0" smtClean="0">
                <a:latin typeface="Bell MT" pitchFamily="18" charset="0"/>
              </a:rPr>
              <a:t> 1944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Call Sign: </a:t>
            </a:r>
            <a:r>
              <a:rPr lang="en-US" b="1" dirty="0" smtClean="0">
                <a:latin typeface="Bell MT" pitchFamily="18" charset="0"/>
              </a:rPr>
              <a:t>“Operation Overlord”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Used: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Over 7,000 ships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Over 100,000 soldiers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23,000 paratroopers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Lost: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  <a:latin typeface="Bell MT" pitchFamily="18" charset="0"/>
              </a:rPr>
              <a:t>2,500 were killed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013364"/>
            <a:ext cx="5257799" cy="38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Bell MT" pitchFamily="18" charset="0"/>
              </a:rPr>
              <a:t>D-Day Facts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114800" cy="5181600"/>
          </a:xfrm>
        </p:spPr>
        <p:txBody>
          <a:bodyPr>
            <a:normAutofit fontScale="92500" lnSpcReduction="20000"/>
          </a:bodyPr>
          <a:lstStyle/>
          <a:p>
            <a:pPr marL="1143000" lvl="3" indent="0" algn="ctr">
              <a:buNone/>
            </a:pPr>
            <a:r>
              <a:rPr lang="en-US" sz="3000" i="1" dirty="0" smtClean="0">
                <a:latin typeface="Bell MT" pitchFamily="18" charset="0"/>
              </a:rPr>
              <a:t>An </a:t>
            </a:r>
            <a:r>
              <a:rPr lang="en-US" sz="3000" i="1" dirty="0">
                <a:latin typeface="Bell MT" pitchFamily="18" charset="0"/>
              </a:rPr>
              <a:t>aerial view shows 32 </a:t>
            </a:r>
            <a:r>
              <a:rPr lang="en-US" sz="3000" b="1" i="1" dirty="0" smtClean="0">
                <a:latin typeface="Bell MT" pitchFamily="18" charset="0"/>
              </a:rPr>
              <a:t>intentionally-sunk </a:t>
            </a:r>
            <a:r>
              <a:rPr lang="en-US" sz="3000" i="1" dirty="0" smtClean="0">
                <a:latin typeface="Bell MT" pitchFamily="18" charset="0"/>
              </a:rPr>
              <a:t>American </a:t>
            </a:r>
            <a:r>
              <a:rPr lang="en-US" sz="3000" i="1" dirty="0">
                <a:latin typeface="Bell MT" pitchFamily="18" charset="0"/>
              </a:rPr>
              <a:t>merchant ships, known as Liberty Ships, which served as both a breakwater and offshore anti-aircraft platforms during the invasion</a:t>
            </a:r>
            <a:r>
              <a:rPr lang="en-US" sz="3000" i="1" dirty="0" smtClean="0">
                <a:latin typeface="Bell MT" pitchFamily="18" charset="0"/>
              </a:rPr>
              <a:t>.</a:t>
            </a:r>
          </a:p>
          <a:p>
            <a:pPr marL="1143000" lvl="3" indent="0" algn="ctr">
              <a:buNone/>
            </a:pPr>
            <a:r>
              <a:rPr lang="en-US" sz="3000" dirty="0">
                <a:latin typeface="Bell MT" pitchFamily="18" charset="0"/>
                <a:hlinkClick r:id="rId2"/>
              </a:rPr>
              <a:t>https://</a:t>
            </a:r>
            <a:r>
              <a:rPr lang="en-US" sz="3000" dirty="0" smtClean="0">
                <a:latin typeface="Bell MT" pitchFamily="18" charset="0"/>
                <a:hlinkClick r:id="rId2"/>
              </a:rPr>
              <a:t>www.youtube.com/watch?v=lDZs442oqxA</a:t>
            </a:r>
            <a:endParaRPr lang="en-US" sz="3000" dirty="0" smtClean="0">
              <a:latin typeface="Bell MT" pitchFamily="18" charset="0"/>
            </a:endParaRPr>
          </a:p>
          <a:p>
            <a:pPr marL="1143000" lvl="3" indent="0" algn="ctr">
              <a:buNone/>
            </a:pPr>
            <a:endParaRPr lang="en-US" sz="3000" dirty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79418"/>
            <a:ext cx="37242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European Theater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Turning point battle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Battle of the Bulge </a:t>
            </a:r>
            <a:r>
              <a:rPr lang="en-US" dirty="0" smtClean="0">
                <a:latin typeface="Bell MT" pitchFamily="18" charset="0"/>
              </a:rPr>
              <a:t>(December 1944 – January 1945)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Last German offensive to try and break Allied Lines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Failed - Slowly pushed back to Berlin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Hitler Commits Suicide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On </a:t>
            </a:r>
            <a:r>
              <a:rPr lang="en-US" b="1" dirty="0" smtClean="0">
                <a:latin typeface="Bell MT" pitchFamily="18" charset="0"/>
              </a:rPr>
              <a:t>April 30, 1945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V - E   Day </a:t>
            </a:r>
            <a:r>
              <a:rPr lang="en-US" i="1" dirty="0" smtClean="0">
                <a:latin typeface="Bell MT" pitchFamily="18" charset="0"/>
              </a:rPr>
              <a:t>“Victory in Europe”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On </a:t>
            </a:r>
            <a:r>
              <a:rPr lang="en-US" b="1" dirty="0" smtClean="0">
                <a:latin typeface="Bell MT" pitchFamily="18" charset="0"/>
              </a:rPr>
              <a:t>May 8, 1945 </a:t>
            </a:r>
            <a:r>
              <a:rPr lang="en-US" dirty="0" smtClean="0">
                <a:latin typeface="Bell MT" pitchFamily="18" charset="0"/>
              </a:rPr>
              <a:t>Germany surrendered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311034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9848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Pacific Theater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Turning Point battle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Battle of Midway (June 4 1942)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The U.S. must respond from Pearl Harbor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Stopped the Japanese advance in the pacific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Destroyed heart of Japanese fleet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Battle of Iwo Jima (February 19, 1945)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6,800 Marines died </a:t>
            </a:r>
          </a:p>
          <a:p>
            <a:r>
              <a:rPr lang="en-US" dirty="0" smtClean="0">
                <a:latin typeface="Bell MT" pitchFamily="18" charset="0"/>
              </a:rPr>
              <a:t>Plan to Win</a:t>
            </a:r>
          </a:p>
          <a:p>
            <a:pPr lvl="1"/>
            <a:r>
              <a:rPr lang="en-US" i="1" dirty="0" smtClean="0">
                <a:latin typeface="Bell MT" pitchFamily="18" charset="0"/>
              </a:rPr>
              <a:t>“Island Hopping”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American forces would “hope” from island to island slowing pushing the Japanese back to Japan </a:t>
            </a:r>
            <a:endParaRPr lang="en-US" dirty="0" smtClean="0">
              <a:latin typeface="Bell MT" pitchFamily="18" charset="0"/>
            </a:endParaRPr>
          </a:p>
          <a:p>
            <a:pPr lvl="2"/>
            <a:r>
              <a:rPr lang="en-US" dirty="0">
                <a:latin typeface="Bell MT" pitchFamily="18" charset="0"/>
                <a:hlinkClick r:id="rId2"/>
              </a:rPr>
              <a:t>https://</a:t>
            </a:r>
            <a:r>
              <a:rPr lang="en-US" dirty="0" smtClean="0">
                <a:latin typeface="Bell MT" pitchFamily="18" charset="0"/>
                <a:hlinkClick r:id="rId2"/>
              </a:rPr>
              <a:t>www.youtube.com/watch?v=m5LUDLuYkdU</a:t>
            </a:r>
            <a:endParaRPr lang="en-US" dirty="0" smtClean="0">
              <a:latin typeface="Bell MT" pitchFamily="18" charset="0"/>
            </a:endParaRPr>
          </a:p>
          <a:p>
            <a:pPr lvl="2"/>
            <a:endParaRPr lang="en-US" dirty="0" smtClean="0">
              <a:latin typeface="Bell M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514600" cy="202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Benito Mussolini – Italy 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Fascist dictator of Italy </a:t>
            </a:r>
          </a:p>
          <a:p>
            <a:endParaRPr lang="en-US" sz="3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“</a:t>
            </a:r>
            <a:r>
              <a:rPr lang="en-US" sz="30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il</a:t>
            </a:r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duce”</a:t>
            </a:r>
          </a:p>
          <a:p>
            <a:endParaRPr lang="en-US" sz="3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Strong government control by the Brown Shirts</a:t>
            </a:r>
          </a:p>
          <a:p>
            <a:endParaRPr lang="en-US" sz="3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Made alliance with Nazi Germany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(Rome-Berlin Axis)</a:t>
            </a:r>
          </a:p>
        </p:txBody>
      </p:sp>
      <p:pic>
        <p:nvPicPr>
          <p:cNvPr id="26626" name="Picture 2" descr="https://encrypted-tbn3.gstatic.com/images?q=tbn:ANd9GcQ3ihfeWXupkjmjDsr6k7VCkucF0qquuS4D8Zbgtb34tQKLZK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156856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1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534949"/>
                </a:solidFill>
                <a:latin typeface="Bell MT" pitchFamily="18" charset="0"/>
              </a:rPr>
              <a:t>Pacific Theater </a:t>
            </a:r>
            <a:endParaRPr lang="en-US" sz="60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ell MT" pitchFamily="18" charset="0"/>
              </a:rPr>
              <a:t>The Manhattan Project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Built a </a:t>
            </a:r>
            <a:r>
              <a:rPr lang="en-US" dirty="0" smtClean="0">
                <a:latin typeface="Bell MT" pitchFamily="18" charset="0"/>
              </a:rPr>
              <a:t>Atom </a:t>
            </a:r>
            <a:r>
              <a:rPr lang="en-US" dirty="0" smtClean="0">
                <a:latin typeface="Bell MT" pitchFamily="18" charset="0"/>
              </a:rPr>
              <a:t>Bomb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Created by: Robert Oppenheimer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On August 6, 1945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The U.S. dropped a </a:t>
            </a:r>
            <a:r>
              <a:rPr lang="en-US" dirty="0" smtClean="0">
                <a:latin typeface="Bell MT" pitchFamily="18" charset="0"/>
              </a:rPr>
              <a:t>Atom </a:t>
            </a:r>
            <a:r>
              <a:rPr lang="en-US" dirty="0" smtClean="0">
                <a:latin typeface="Bell MT" pitchFamily="18" charset="0"/>
              </a:rPr>
              <a:t>bomb (</a:t>
            </a:r>
            <a:r>
              <a:rPr lang="en-US" b="1" dirty="0" smtClean="0">
                <a:latin typeface="Bell MT" pitchFamily="18" charset="0"/>
              </a:rPr>
              <a:t>Little Boy</a:t>
            </a:r>
            <a:r>
              <a:rPr lang="en-US" dirty="0" smtClean="0">
                <a:latin typeface="Bell MT" pitchFamily="18" charset="0"/>
              </a:rPr>
              <a:t>) on </a:t>
            </a:r>
            <a:r>
              <a:rPr lang="en-US" u="sng" dirty="0" smtClean="0">
                <a:latin typeface="Bell MT" pitchFamily="18" charset="0"/>
              </a:rPr>
              <a:t>Hiroshima</a:t>
            </a:r>
            <a:endParaRPr lang="en-US" dirty="0" smtClean="0">
              <a:latin typeface="Bell MT" pitchFamily="18" charset="0"/>
            </a:endParaRP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On August 9, 1945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The U.S. dropped a </a:t>
            </a:r>
            <a:r>
              <a:rPr lang="en-US" dirty="0" smtClean="0">
                <a:latin typeface="Bell MT" pitchFamily="18" charset="0"/>
              </a:rPr>
              <a:t>Atom </a:t>
            </a:r>
            <a:r>
              <a:rPr lang="en-US" dirty="0" smtClean="0">
                <a:latin typeface="Bell MT" pitchFamily="18" charset="0"/>
              </a:rPr>
              <a:t>bomb (</a:t>
            </a:r>
            <a:r>
              <a:rPr lang="en-US" b="1" dirty="0" smtClean="0">
                <a:latin typeface="Bell MT" pitchFamily="18" charset="0"/>
              </a:rPr>
              <a:t>Fat Man</a:t>
            </a:r>
            <a:r>
              <a:rPr lang="en-US" dirty="0" smtClean="0">
                <a:latin typeface="Bell MT" pitchFamily="18" charset="0"/>
              </a:rPr>
              <a:t>) on </a:t>
            </a:r>
            <a:r>
              <a:rPr lang="en-US" u="sng" dirty="0" smtClean="0">
                <a:latin typeface="Bell MT" pitchFamily="18" charset="0"/>
              </a:rPr>
              <a:t>Nagasaki</a:t>
            </a:r>
          </a:p>
          <a:p>
            <a:pPr lvl="1"/>
            <a:r>
              <a:rPr lang="en-US" u="sng" dirty="0">
                <a:latin typeface="Bell MT" pitchFamily="18" charset="0"/>
                <a:hlinkClick r:id="rId2"/>
              </a:rPr>
              <a:t>http://</a:t>
            </a:r>
            <a:r>
              <a:rPr lang="en-US" u="sng" dirty="0" smtClean="0">
                <a:latin typeface="Bell MT" pitchFamily="18" charset="0"/>
                <a:hlinkClick r:id="rId2"/>
              </a:rPr>
              <a:t>www.dailymotion.com/video/x259uwy_hiroshima-nuclear-atomic-bomb-usa-attack-on-japan-1945_people</a:t>
            </a:r>
            <a:endParaRPr lang="en-US" u="sng" dirty="0" smtClean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On August 15, 1945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V – J Day “Victory In Japan”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Japan Surrenders </a:t>
            </a:r>
            <a:r>
              <a:rPr lang="en-US" sz="5200" b="1" dirty="0" smtClean="0">
                <a:latin typeface="Bell MT" pitchFamily="18" charset="0"/>
              </a:rPr>
              <a:t>– World War II is over </a:t>
            </a:r>
            <a:endParaRPr lang="en-US" sz="5200" b="1" dirty="0" smtClean="0">
              <a:latin typeface="Bell MT" pitchFamily="18" charset="0"/>
            </a:endParaRPr>
          </a:p>
          <a:p>
            <a:pPr lvl="2"/>
            <a:r>
              <a:rPr lang="en-US" sz="2600" b="1" dirty="0">
                <a:latin typeface="Bell MT" pitchFamily="18" charset="0"/>
                <a:hlinkClick r:id="rId3"/>
              </a:rPr>
              <a:t>https://</a:t>
            </a:r>
            <a:r>
              <a:rPr lang="en-US" sz="2600" b="1" dirty="0" smtClean="0">
                <a:latin typeface="Bell MT" pitchFamily="18" charset="0"/>
                <a:hlinkClick r:id="rId3"/>
              </a:rPr>
              <a:t>www.youtube.com/watch?v=BmIBbcxseXM</a:t>
            </a:r>
            <a:endParaRPr lang="en-US" sz="2600" b="1" dirty="0" smtClean="0">
              <a:latin typeface="Bell MT" pitchFamily="18" charset="0"/>
            </a:endParaRPr>
          </a:p>
          <a:p>
            <a:pPr lvl="2"/>
            <a:endParaRPr lang="en-US" sz="26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6324" y="283464"/>
            <a:ext cx="8766048" cy="6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41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6998"/>
            <a:ext cx="3886200" cy="32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776"/>
            <a:ext cx="5257800" cy="321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99709" cy="35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Bell MT" pitchFamily="18" charset="0"/>
              </a:rPr>
              <a:t>Plan for a Better / Peaceful World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67800" cy="5029200"/>
          </a:xfrm>
        </p:spPr>
        <p:txBody>
          <a:bodyPr/>
          <a:lstStyle/>
          <a:p>
            <a:r>
              <a:rPr lang="en-US" sz="3600" dirty="0" smtClean="0">
                <a:latin typeface="Bell MT" pitchFamily="18" charset="0"/>
              </a:rPr>
              <a:t>Representatives from 39 nations met in Washington D.C. to </a:t>
            </a:r>
            <a:r>
              <a:rPr lang="en-US" sz="3600" u="sng" dirty="0" smtClean="0">
                <a:latin typeface="Bell MT" pitchFamily="18" charset="0"/>
              </a:rPr>
              <a:t>prevent another War</a:t>
            </a:r>
          </a:p>
          <a:p>
            <a:pPr lvl="1"/>
            <a:endParaRPr lang="en-US" sz="2800" dirty="0" smtClean="0">
              <a:latin typeface="Bell MT" pitchFamily="18" charset="0"/>
            </a:endParaRPr>
          </a:p>
          <a:p>
            <a:pPr lvl="1"/>
            <a:r>
              <a:rPr lang="en-US" sz="2800" dirty="0" smtClean="0">
                <a:latin typeface="Bell MT" pitchFamily="18" charset="0"/>
              </a:rPr>
              <a:t>Created the </a:t>
            </a:r>
            <a:r>
              <a:rPr lang="en-US" sz="2800" b="1" dirty="0" smtClean="0">
                <a:latin typeface="Bell MT" pitchFamily="18" charset="0"/>
              </a:rPr>
              <a:t>United Nations </a:t>
            </a:r>
            <a:r>
              <a:rPr lang="en-US" sz="2800" dirty="0" smtClean="0">
                <a:latin typeface="Bell MT" pitchFamily="18" charset="0"/>
              </a:rPr>
              <a:t>(UN)</a:t>
            </a:r>
          </a:p>
          <a:p>
            <a:pPr lvl="2"/>
            <a:endParaRPr lang="en-US" sz="2400" dirty="0" smtClean="0">
              <a:latin typeface="Bell MT" pitchFamily="18" charset="0"/>
            </a:endParaRPr>
          </a:p>
          <a:p>
            <a:pPr lvl="2"/>
            <a:endParaRPr lang="en-US" sz="2400" dirty="0" smtClean="0">
              <a:latin typeface="Bell MT" pitchFamily="18" charset="0"/>
            </a:endParaRPr>
          </a:p>
          <a:p>
            <a:pPr marL="685800" lvl="2" indent="0">
              <a:buNone/>
            </a:pPr>
            <a:r>
              <a:rPr lang="en-US" sz="2400" dirty="0" smtClean="0">
                <a:latin typeface="Bell MT" pitchFamily="18" charset="0"/>
              </a:rPr>
              <a:t>1. All </a:t>
            </a:r>
            <a:r>
              <a:rPr lang="en-US" sz="2400" dirty="0" smtClean="0">
                <a:latin typeface="Bell MT" pitchFamily="18" charset="0"/>
              </a:rPr>
              <a:t>nations would receive 1 vote</a:t>
            </a:r>
          </a:p>
          <a:p>
            <a:pPr marL="685800" lvl="2" indent="0">
              <a:buNone/>
            </a:pPr>
            <a:r>
              <a:rPr lang="en-US" sz="2400" dirty="0" smtClean="0">
                <a:latin typeface="Bell MT" pitchFamily="18" charset="0"/>
              </a:rPr>
              <a:t>2. Security </a:t>
            </a:r>
            <a:r>
              <a:rPr lang="en-US" sz="2400" dirty="0" smtClean="0">
                <a:latin typeface="Bell MT" pitchFamily="18" charset="0"/>
              </a:rPr>
              <a:t>Council (Britain/France/China/Russia/U.S.)</a:t>
            </a:r>
          </a:p>
          <a:p>
            <a:pPr marL="685800" lvl="2" indent="0">
              <a:buNone/>
            </a:pPr>
            <a:r>
              <a:rPr lang="en-US" sz="2400" dirty="0" smtClean="0">
                <a:latin typeface="Bell MT" pitchFamily="18" charset="0"/>
              </a:rPr>
              <a:t>3. Drafted </a:t>
            </a:r>
            <a:r>
              <a:rPr lang="en-US" sz="2400" dirty="0" smtClean="0">
                <a:latin typeface="Bell MT" pitchFamily="18" charset="0"/>
              </a:rPr>
              <a:t>the </a:t>
            </a:r>
            <a:r>
              <a:rPr lang="en-US" sz="2400" u="sng" dirty="0" smtClean="0">
                <a:latin typeface="Bell MT" pitchFamily="18" charset="0"/>
              </a:rPr>
              <a:t>Universal Declaration of Human Rights</a:t>
            </a:r>
          </a:p>
          <a:p>
            <a:pPr lvl="3"/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2" y="3124200"/>
            <a:ext cx="2857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Punishing the Axis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r>
              <a:rPr lang="en-US" u="sng" dirty="0" smtClean="0">
                <a:latin typeface="Bell MT" pitchFamily="18" charset="0"/>
              </a:rPr>
              <a:t>International Military Tribunal </a:t>
            </a:r>
            <a:r>
              <a:rPr lang="en-US" dirty="0" smtClean="0">
                <a:latin typeface="Bell MT" pitchFamily="18" charset="0"/>
              </a:rPr>
              <a:t>(IMT)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Created by: U.S./Britain/France/Russian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Held trials to punish Germany and Japan for war crimes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pPr lvl="1"/>
            <a:r>
              <a:rPr lang="en-US" b="1" dirty="0" smtClean="0">
                <a:latin typeface="Bell MT" pitchFamily="18" charset="0"/>
              </a:rPr>
              <a:t>Nuremburg Trials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Punish 21 Nazi leaders</a:t>
            </a:r>
          </a:p>
          <a:p>
            <a:pPr lvl="4"/>
            <a:r>
              <a:rPr lang="en-US" dirty="0" smtClean="0">
                <a:latin typeface="Bell MT" pitchFamily="18" charset="0"/>
              </a:rPr>
              <a:t> (originally 24)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3 were acquitted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114 were given life in prison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36 were sentenced to death</a:t>
            </a:r>
            <a:endParaRPr lang="en-US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25" y="3352800"/>
            <a:ext cx="42700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Adolf Hitler – Germany 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953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Helped organize the Nazi Party after returning from World War I</a:t>
            </a: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Wrote Mein </a:t>
            </a: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Kampf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(My Struggle) while in prison, outlined his political ideas &amp; </a:t>
            </a: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antisemitism</a:t>
            </a:r>
            <a:endParaRPr lang="en-U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Becomes leader of German government in 1933; takes on the role of a dictator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Goals: take back land from Treaty of Versailles, re-militarize, eliminate the Jewish population (“Final Solution”)</a:t>
            </a:r>
            <a:endParaRPr lang="en-US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pic>
        <p:nvPicPr>
          <p:cNvPr id="27650" name="Picture 2" descr="Adolf Hitler giving the Nazi salute during a rally in 193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200400" cy="1800225"/>
          </a:xfrm>
          <a:prstGeom prst="rect">
            <a:avLst/>
          </a:prstGeom>
          <a:noFill/>
        </p:spPr>
      </p:pic>
      <p:pic>
        <p:nvPicPr>
          <p:cNvPr id="27652" name="Picture 4" descr="https://encrypted-tbn2.gstatic.com/images?q=tbn:ANd9GcQK8J0gqVuiaGQH7BMnxQSXKrda-g9ZwXwHMScmNS0nO3fsm-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3047999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3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Emperor Hirohito &amp; General </a:t>
            </a:r>
            <a:r>
              <a:rPr lang="en-US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Tojo</a:t>
            </a:r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Japan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Tojo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held the majority of the power in Japan</a:t>
            </a:r>
          </a:p>
          <a:p>
            <a:endParaRPr lang="en-US" sz="9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Japan was building an empire – invaded China &amp; Korea for natural resources</a:t>
            </a:r>
          </a:p>
          <a:p>
            <a:endParaRPr lang="en-US" sz="9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League of Nations scolds Japan for its actions; Japan quits the league.</a:t>
            </a:r>
          </a:p>
          <a:p>
            <a:endParaRPr lang="en-US" dirty="0"/>
          </a:p>
        </p:txBody>
      </p:sp>
      <p:pic>
        <p:nvPicPr>
          <p:cNvPr id="4" name="Picture 4" descr="to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53341" y="1447800"/>
            <a:ext cx="2476259" cy="1736725"/>
          </a:xfrm>
          <a:prstGeom prst="rect">
            <a:avLst/>
          </a:prstGeom>
        </p:spPr>
      </p:pic>
      <p:pic>
        <p:nvPicPr>
          <p:cNvPr id="28674" name="Picture 2" descr="http://www.historyplace.com/worldhistory/genocide/map-jap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95787"/>
            <a:ext cx="3886200" cy="3233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6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Axis Power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Bell MT" pitchFamily="18" charset="0"/>
              </a:rPr>
              <a:t>Germany / Italy / Japan </a:t>
            </a:r>
            <a:endParaRPr lang="en-US" sz="5400" b="1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470"/>
            <a:ext cx="9144000" cy="424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Adolf Hitler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Takes over Germany (1934)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Political Party – Nazi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Title – Der Fuhrer “The Leader”</a:t>
            </a: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Wrote:</a:t>
            </a:r>
          </a:p>
          <a:p>
            <a:pPr lvl="1"/>
            <a:r>
              <a:rPr lang="en-US" i="1" dirty="0" smtClean="0">
                <a:latin typeface="Bell MT" pitchFamily="18" charset="0"/>
              </a:rPr>
              <a:t>Mein </a:t>
            </a:r>
            <a:r>
              <a:rPr lang="en-US" i="1" dirty="0" err="1" smtClean="0">
                <a:latin typeface="Bell MT" pitchFamily="18" charset="0"/>
              </a:rPr>
              <a:t>Kampf</a:t>
            </a:r>
            <a:r>
              <a:rPr lang="en-US" i="1" dirty="0" smtClean="0">
                <a:latin typeface="Bell MT" pitchFamily="18" charset="0"/>
              </a:rPr>
              <a:t>   -  </a:t>
            </a:r>
            <a:r>
              <a:rPr lang="en-US" dirty="0" smtClean="0">
                <a:latin typeface="Bell MT" pitchFamily="18" charset="0"/>
              </a:rPr>
              <a:t>“My Struggle” </a:t>
            </a:r>
            <a:endParaRPr lang="en-US" i="1" dirty="0" smtClean="0">
              <a:latin typeface="Bell MT" pitchFamily="18" charset="0"/>
            </a:endParaRPr>
          </a:p>
          <a:p>
            <a:pPr lvl="2"/>
            <a:r>
              <a:rPr lang="en-US" dirty="0" smtClean="0">
                <a:latin typeface="Bell MT" pitchFamily="18" charset="0"/>
              </a:rPr>
              <a:t>Plan to take over the world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Key arguments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Called for the Unification of Germany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Believed in “The Aryan Race”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Blames </a:t>
            </a:r>
            <a:r>
              <a:rPr lang="en-US" b="1" dirty="0" smtClean="0">
                <a:latin typeface="Bell MT" pitchFamily="18" charset="0"/>
              </a:rPr>
              <a:t>Jews</a:t>
            </a:r>
            <a:r>
              <a:rPr lang="en-US" dirty="0" smtClean="0">
                <a:latin typeface="Bell MT" pitchFamily="18" charset="0"/>
              </a:rPr>
              <a:t> for everything </a:t>
            </a:r>
          </a:p>
          <a:p>
            <a:pPr marL="685800" lvl="2" indent="0">
              <a:buNone/>
            </a:pPr>
            <a:endParaRPr lang="en-US" dirty="0" smtClean="0">
              <a:latin typeface="Bell MT" pitchFamily="18" charset="0"/>
            </a:endParaRPr>
          </a:p>
          <a:p>
            <a:pPr lvl="1"/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52400"/>
            <a:ext cx="1276350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9543"/>
            <a:ext cx="12747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600200"/>
            <a:ext cx="31813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33380"/>
            <a:ext cx="24669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ell MT" pitchFamily="18" charset="0"/>
              </a:rPr>
              <a:t>Young Nazi Germany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What was life like for young people in Nazi Germany?</a:t>
            </a:r>
          </a:p>
          <a:p>
            <a:r>
              <a:rPr lang="en-US" dirty="0">
                <a:latin typeface="Bell MT" pitchFamily="18" charset="0"/>
                <a:hlinkClick r:id="rId2"/>
              </a:rPr>
              <a:t>https://</a:t>
            </a:r>
            <a:r>
              <a:rPr lang="en-US" dirty="0" smtClean="0">
                <a:latin typeface="Bell MT" pitchFamily="18" charset="0"/>
                <a:hlinkClick r:id="rId2"/>
              </a:rPr>
              <a:t>www.youtube.com/watch?v=WVUAIPMsZ60</a:t>
            </a:r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20577</TotalTime>
  <Words>1466</Words>
  <Application>Microsoft Office PowerPoint</Application>
  <PresentationFormat>On-screen Show (4:3)</PresentationFormat>
  <Paragraphs>278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Bell MT</vt:lpstr>
      <vt:lpstr>Calibri</vt:lpstr>
      <vt:lpstr>Cambria</vt:lpstr>
      <vt:lpstr>Papyrus</vt:lpstr>
      <vt:lpstr>Tw Cen MT</vt:lpstr>
      <vt:lpstr>Wingdings</vt:lpstr>
      <vt:lpstr>Wingdings 2</vt:lpstr>
      <vt:lpstr>Median</vt:lpstr>
      <vt:lpstr>Chapters 20 &amp; 21: World War II </vt:lpstr>
      <vt:lpstr>Tension in Europe </vt:lpstr>
      <vt:lpstr>Joseph Stalin – Soviet Union</vt:lpstr>
      <vt:lpstr>Benito Mussolini – Italy </vt:lpstr>
      <vt:lpstr>Adolf Hitler – Germany </vt:lpstr>
      <vt:lpstr>Emperor Hirohito &amp; General Tojo  Japan</vt:lpstr>
      <vt:lpstr>Axis Power </vt:lpstr>
      <vt:lpstr>Adolf Hitler </vt:lpstr>
      <vt:lpstr>Young Nazi Germany</vt:lpstr>
      <vt:lpstr>American Neutrality </vt:lpstr>
      <vt:lpstr>We’re in the Depression… What’s going on in Europe? Who cares!</vt:lpstr>
      <vt:lpstr>The Munich Conference (1938)</vt:lpstr>
      <vt:lpstr>Non-Aggression Pact (Aug. 1939)</vt:lpstr>
      <vt:lpstr>World War II</vt:lpstr>
      <vt:lpstr>PowerPoint Presentation</vt:lpstr>
      <vt:lpstr>PowerPoint Presentation</vt:lpstr>
      <vt:lpstr>The Holocaust </vt:lpstr>
      <vt:lpstr>PowerPoint Presentation</vt:lpstr>
      <vt:lpstr>PowerPoint Presentation</vt:lpstr>
      <vt:lpstr>PowerPoint Presentation</vt:lpstr>
      <vt:lpstr>PowerPoint Presentation</vt:lpstr>
      <vt:lpstr>First Newscast Report Played in U.S. showing horrors of death camps</vt:lpstr>
      <vt:lpstr>The End</vt:lpstr>
      <vt:lpstr>American Involvement in WW II</vt:lpstr>
      <vt:lpstr>December 7, 1941</vt:lpstr>
      <vt:lpstr>Factors Leading to Attack</vt:lpstr>
      <vt:lpstr>USS Arizona forward magizine explosion</vt:lpstr>
      <vt:lpstr>NAS Kaneohe Bay after attack</vt:lpstr>
      <vt:lpstr>PowerPoint Presentation</vt:lpstr>
      <vt:lpstr>PowerPoint Presentation</vt:lpstr>
      <vt:lpstr>Pearl Harbor Attack</vt:lpstr>
      <vt:lpstr>Supreme Court Case</vt:lpstr>
      <vt:lpstr>“Awoke a Sleeping Giant”</vt:lpstr>
      <vt:lpstr>Key Contributors </vt:lpstr>
      <vt:lpstr>World War II </vt:lpstr>
      <vt:lpstr>“D - Day”</vt:lpstr>
      <vt:lpstr>D-Day Facts</vt:lpstr>
      <vt:lpstr>European Theater </vt:lpstr>
      <vt:lpstr>Pacific Theater </vt:lpstr>
      <vt:lpstr>Pacific Theater </vt:lpstr>
      <vt:lpstr>PowerPoint Presentation</vt:lpstr>
      <vt:lpstr>PowerPoint Presentation</vt:lpstr>
      <vt:lpstr>Plan for a Better / Peaceful World</vt:lpstr>
      <vt:lpstr>Punishing the Axis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20 &amp; 21: World War II</dc:title>
  <dc:creator>Dustin Johns</dc:creator>
  <cp:lastModifiedBy>Brittany Carden</cp:lastModifiedBy>
  <cp:revision>99</cp:revision>
  <dcterms:created xsi:type="dcterms:W3CDTF">2012-12-14T01:18:52Z</dcterms:created>
  <dcterms:modified xsi:type="dcterms:W3CDTF">2015-11-23T13:16:10Z</dcterms:modified>
</cp:coreProperties>
</file>