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0" r:id="rId4"/>
    <p:sldId id="258" r:id="rId5"/>
    <p:sldId id="271" r:id="rId6"/>
    <p:sldId id="259" r:id="rId7"/>
    <p:sldId id="260" r:id="rId8"/>
    <p:sldId id="261" r:id="rId9"/>
    <p:sldId id="262" r:id="rId10"/>
    <p:sldId id="267" r:id="rId11"/>
    <p:sldId id="265" r:id="rId12"/>
    <p:sldId id="263" r:id="rId13"/>
    <p:sldId id="268" r:id="rId14"/>
    <p:sldId id="266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29" autoAdjust="0"/>
    <p:restoredTop sz="86409" autoAdjust="0"/>
  </p:normalViewPr>
  <p:slideViewPr>
    <p:cSldViewPr>
      <p:cViewPr varScale="1">
        <p:scale>
          <a:sx n="64" d="100"/>
          <a:sy n="64" d="100"/>
        </p:scale>
        <p:origin x="9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61DA4-6315-4362-8CC0-5179029AB75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673BE-AB76-4C6D-B6F8-8B3FD7BE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46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00176-EE17-42E5-8D2C-DB1D0087BE7A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5A4DA-855C-4B79-8756-BE34D8C3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25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5A4DA-855C-4B79-8756-BE34D8C349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84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5A4DA-855C-4B79-8756-BE34D8C349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16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5A4DA-855C-4B79-8756-BE34D8C349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68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5A4DA-855C-4B79-8756-BE34D8C349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90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5A4DA-855C-4B79-8756-BE34D8C3493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2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77D1325-3DA2-476A-A618-B9DB2AD4AA6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C80EDC-0FB3-4A1D-9FD4-596A74334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1325-3DA2-476A-A618-B9DB2AD4AA6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0EDC-0FB3-4A1D-9FD4-596A74334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77D1325-3DA2-476A-A618-B9DB2AD4AA6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9C80EDC-0FB3-4A1D-9FD4-596A74334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1325-3DA2-476A-A618-B9DB2AD4AA6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C80EDC-0FB3-4A1D-9FD4-596A74334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1325-3DA2-476A-A618-B9DB2AD4AA6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9C80EDC-0FB3-4A1D-9FD4-596A74334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77D1325-3DA2-476A-A618-B9DB2AD4AA6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C80EDC-0FB3-4A1D-9FD4-596A74334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77D1325-3DA2-476A-A618-B9DB2AD4AA6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C80EDC-0FB3-4A1D-9FD4-596A74334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1325-3DA2-476A-A618-B9DB2AD4AA6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C80EDC-0FB3-4A1D-9FD4-596A74334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1325-3DA2-476A-A618-B9DB2AD4AA6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C80EDC-0FB3-4A1D-9FD4-596A74334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1325-3DA2-476A-A618-B9DB2AD4AA6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C80EDC-0FB3-4A1D-9FD4-596A74334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77D1325-3DA2-476A-A618-B9DB2AD4AA6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9C80EDC-0FB3-4A1D-9FD4-596A74334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7D1325-3DA2-476A-A618-B9DB2AD4AA6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C80EDC-0FB3-4A1D-9FD4-596A74334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ng.com/videos/search?q=america+the+story+of+us+episode+9&amp;qs=n&amp;form=QBVR&amp;pq=america+the+story+of+us+episode+9&amp;sc=4-33&amp;sp=-1&amp;sk=#view=detail&amp;mid=5C5D2EDCE7797C4987185C5D2EDCE7797C49871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4038600"/>
            <a:ext cx="8763000" cy="18288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latin typeface="Bell MT" pitchFamily="18" charset="0"/>
              </a:rPr>
              <a:t>Chapter 19:</a:t>
            </a:r>
            <a:br>
              <a:rPr lang="en-US" sz="6000" b="1" dirty="0" smtClean="0">
                <a:latin typeface="Bell MT" pitchFamily="18" charset="0"/>
              </a:rPr>
            </a:br>
            <a:r>
              <a:rPr lang="en-US" sz="6000" b="1" dirty="0" smtClean="0">
                <a:latin typeface="Bell MT" pitchFamily="18" charset="0"/>
              </a:rPr>
              <a:t>Roosevelt &amp; the  New  Deal</a:t>
            </a:r>
            <a:endParaRPr lang="en-US" sz="6000" b="1" dirty="0">
              <a:latin typeface="Bell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sz="3600" b="1" dirty="0"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19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ourtpack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0"/>
            <a:ext cx="5170213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778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465E9C"/>
                </a:solidFill>
                <a:latin typeface="Bell MT" pitchFamily="18" charset="0"/>
              </a:rPr>
              <a:t>The 2nd New Deal </a:t>
            </a:r>
            <a:endParaRPr lang="en-US" sz="6000" dirty="0">
              <a:latin typeface="Bell MT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18791032"/>
              </p:ext>
            </p:extLst>
          </p:nvPr>
        </p:nvGraphicFramePr>
        <p:xfrm>
          <a:off x="152399" y="1600200"/>
          <a:ext cx="88392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1"/>
                <a:gridCol w="2514600"/>
                <a:gridCol w="2514600"/>
                <a:gridCol w="2362199"/>
              </a:tblGrid>
              <a:tr h="79716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Papyrus" pitchFamily="66" charset="0"/>
                        </a:rPr>
                        <a:t>Initials</a:t>
                      </a:r>
                      <a:r>
                        <a:rPr lang="en-US" sz="3200" baseline="0" dirty="0" smtClean="0">
                          <a:latin typeface="Papyrus" pitchFamily="66" charset="0"/>
                        </a:rPr>
                        <a:t> </a:t>
                      </a:r>
                      <a:endParaRPr lang="en-US" sz="3200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Papyrus" pitchFamily="66" charset="0"/>
                        </a:rPr>
                        <a:t>Program</a:t>
                      </a:r>
                      <a:r>
                        <a:rPr lang="en-US" sz="3200" baseline="0" dirty="0" smtClean="0">
                          <a:latin typeface="Papyrus" pitchFamily="66" charset="0"/>
                        </a:rPr>
                        <a:t> </a:t>
                      </a:r>
                      <a:endParaRPr lang="en-US" sz="3200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Papyrus" pitchFamily="66" charset="0"/>
                        </a:rPr>
                        <a:t>Purpose</a:t>
                      </a:r>
                      <a:endParaRPr lang="en-US" sz="3200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Papyrus" pitchFamily="66" charset="0"/>
                        </a:rPr>
                        <a:t>Result</a:t>
                      </a:r>
                      <a:r>
                        <a:rPr lang="en-US" sz="3200" baseline="0" dirty="0" smtClean="0">
                          <a:latin typeface="Papyrus" pitchFamily="66" charset="0"/>
                        </a:rPr>
                        <a:t> </a:t>
                      </a:r>
                      <a:endParaRPr lang="en-US" sz="3200" dirty="0">
                        <a:latin typeface="Papyrus" pitchFamily="66" charset="0"/>
                      </a:endParaRPr>
                    </a:p>
                  </a:txBody>
                  <a:tcPr/>
                </a:tc>
              </a:tr>
              <a:tr h="146147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Papyrus" pitchFamily="66" charset="0"/>
                        </a:rPr>
                        <a:t>WPA</a:t>
                      </a:r>
                      <a:endParaRPr lang="en-US" sz="2000" b="1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147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Papyrus" pitchFamily="66" charset="0"/>
                        </a:rPr>
                        <a:t>NYA</a:t>
                      </a:r>
                      <a:endParaRPr lang="en-US" sz="2000" b="1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147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Papyrus" pitchFamily="66" charset="0"/>
                        </a:rPr>
                        <a:t>REA</a:t>
                      </a:r>
                      <a:r>
                        <a:rPr lang="en-US" sz="2000" b="1" baseline="0" dirty="0" smtClean="0">
                          <a:latin typeface="Papyrus" pitchFamily="66" charset="0"/>
                        </a:rPr>
                        <a:t> </a:t>
                      </a:r>
                      <a:endParaRPr lang="en-US" sz="2000" b="1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74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>
                <a:latin typeface="Bell MT" pitchFamily="18" charset="0"/>
              </a:rPr>
              <a:t>The 2nd New Deal </a:t>
            </a:r>
            <a:endParaRPr lang="en-US" sz="6000" b="1" dirty="0">
              <a:latin typeface="Bell MT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88112971"/>
              </p:ext>
            </p:extLst>
          </p:nvPr>
        </p:nvGraphicFramePr>
        <p:xfrm>
          <a:off x="152400" y="1600200"/>
          <a:ext cx="87630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2190750"/>
                <a:gridCol w="2190750"/>
                <a:gridCol w="2190750"/>
              </a:tblGrid>
              <a:tr h="102108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Papyrus" pitchFamily="66" charset="0"/>
                        </a:rPr>
                        <a:t>SSA</a:t>
                      </a:r>
                      <a:endParaRPr lang="en-US" sz="2000" b="1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Papyrus" pitchFamily="66" charset="0"/>
                        </a:rPr>
                        <a:t>The Wagner</a:t>
                      </a:r>
                      <a:r>
                        <a:rPr lang="en-US" sz="2000" b="1" baseline="0" dirty="0" smtClean="0">
                          <a:latin typeface="Papyrus" pitchFamily="66" charset="0"/>
                        </a:rPr>
                        <a:t> Act </a:t>
                      </a:r>
                    </a:p>
                    <a:p>
                      <a:pPr algn="ctr"/>
                      <a:r>
                        <a:rPr lang="en-US" sz="2000" b="1" baseline="0" dirty="0" smtClean="0">
                          <a:latin typeface="Papyrus" pitchFamily="66" charset="0"/>
                        </a:rPr>
                        <a:t>NLRA</a:t>
                      </a:r>
                      <a:endParaRPr lang="en-US" sz="2000" b="1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Papyrus" pitchFamily="66" charset="0"/>
                        </a:rPr>
                        <a:t>New</a:t>
                      </a:r>
                      <a:r>
                        <a:rPr lang="en-US" sz="2000" b="1" baseline="0" dirty="0" smtClean="0">
                          <a:latin typeface="Papyrus" pitchFamily="66" charset="0"/>
                        </a:rPr>
                        <a:t> AAA</a:t>
                      </a:r>
                      <a:endParaRPr lang="en-US" sz="2000" b="1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Papyrus" pitchFamily="66" charset="0"/>
                        </a:rPr>
                        <a:t>Fair Labor</a:t>
                      </a:r>
                      <a:r>
                        <a:rPr lang="en-US" sz="2000" b="1" baseline="0" dirty="0" smtClean="0">
                          <a:latin typeface="Papyrus" pitchFamily="66" charset="0"/>
                        </a:rPr>
                        <a:t> Standard</a:t>
                      </a:r>
                    </a:p>
                    <a:p>
                      <a:pPr algn="ctr"/>
                      <a:r>
                        <a:rPr lang="en-US" sz="2000" b="1" baseline="0" dirty="0" smtClean="0">
                          <a:latin typeface="Papyrus" pitchFamily="66" charset="0"/>
                        </a:rPr>
                        <a:t>Act </a:t>
                      </a:r>
                      <a:endParaRPr lang="en-US" sz="2000" b="1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05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Bell MT" panose="02020503060305020303" pitchFamily="18" charset="0"/>
              </a:rPr>
              <a:t>Results of the New </a:t>
            </a:r>
            <a:r>
              <a:rPr lang="en-US" sz="4800" b="1" dirty="0" smtClean="0">
                <a:latin typeface="Bell MT" panose="02020503060305020303" pitchFamily="18" charset="0"/>
              </a:rPr>
              <a:t>Deal’s</a:t>
            </a:r>
            <a:endParaRPr lang="en-US" sz="4800" b="1" dirty="0"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5105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Bell MT" panose="02020503060305020303" pitchFamily="18" charset="0"/>
              </a:rPr>
              <a:t>Helped end the Great Depression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 smtClean="0">
              <a:latin typeface="Bell MT" panose="020205030603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Bell MT" panose="02020503060305020303" pitchFamily="18" charset="0"/>
              </a:rPr>
              <a:t>The size of the federal govt. GREW EXPONENTIALLY</a:t>
            </a:r>
          </a:p>
          <a:p>
            <a:pPr marL="514350" indent="-514350">
              <a:buFont typeface="+mj-lt"/>
              <a:buAutoNum type="arabicPeriod"/>
            </a:pPr>
            <a:endParaRPr lang="en-US" sz="1400" dirty="0" smtClean="0">
              <a:latin typeface="Bell MT" panose="020205030603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Bell MT" panose="02020503060305020303" pitchFamily="18" charset="0"/>
              </a:rPr>
              <a:t>Americans now expect help from the government regularly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 smtClean="0">
              <a:latin typeface="Bell MT" panose="020205030603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Bell MT" panose="02020503060305020303" pitchFamily="18" charset="0"/>
              </a:rPr>
              <a:t>DID NOT fully end the depression – WWII brought us out completely</a:t>
            </a:r>
            <a:endParaRPr lang="en-US" sz="32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42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America The Story of US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  <a:hlinkClick r:id="rId2"/>
              </a:rPr>
              <a:t>http://www.bing.com/videos/search?q=america+the+story+of+us+episode+9&amp;qs=n&amp;form=QBVR&amp;pq=america+the+story+of+us+episode+9&amp;sc=4-33&amp;sp=-1&amp;sk=#view=detail&amp;mid=5C5D2EDCE7797C4987185C5D2EDCE7797C498718</a:t>
            </a:r>
            <a:endParaRPr lang="en-US" dirty="0" smtClean="0">
              <a:latin typeface="Bell MT" pitchFamily="18" charset="0"/>
            </a:endParaRPr>
          </a:p>
          <a:p>
            <a:pPr>
              <a:buNone/>
            </a:pP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9906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latin typeface="Bell MT" pitchFamily="18" charset="0"/>
              </a:rPr>
              <a:t>Election of 1934</a:t>
            </a:r>
            <a:endParaRPr lang="en-US" sz="6000" b="1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r>
              <a:rPr lang="en-US" dirty="0" smtClean="0">
                <a:latin typeface="Bell MT" pitchFamily="18" charset="0"/>
              </a:rPr>
              <a:t>Elected:</a:t>
            </a:r>
          </a:p>
          <a:p>
            <a:pPr lvl="1"/>
            <a:r>
              <a:rPr lang="en-US" b="1" dirty="0" smtClean="0">
                <a:latin typeface="Bell MT" pitchFamily="18" charset="0"/>
              </a:rPr>
              <a:t>Franklin Delano Roosevelt (FDR)</a:t>
            </a:r>
          </a:p>
          <a:p>
            <a:pPr lvl="2"/>
            <a:r>
              <a:rPr lang="en-US" dirty="0" smtClean="0">
                <a:latin typeface="Bell MT" pitchFamily="18" charset="0"/>
              </a:rPr>
              <a:t>Democrat</a:t>
            </a:r>
          </a:p>
          <a:p>
            <a:pPr lvl="3"/>
            <a:r>
              <a:rPr lang="en-US" dirty="0" smtClean="0">
                <a:latin typeface="Bell MT" pitchFamily="18" charset="0"/>
              </a:rPr>
              <a:t>Promised a “New Deal” for America ……….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31265"/>
            <a:ext cx="7924800" cy="3426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960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mbria" panose="02040503050406030204" pitchFamily="18" charset="0"/>
              </a:rPr>
              <a:t>Franklin and Eleanor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2514600" cy="4572000"/>
          </a:xfrm>
        </p:spPr>
        <p:txBody>
          <a:bodyPr>
            <a:normAutofit fontScale="70000" lnSpcReduction="20000"/>
          </a:bodyPr>
          <a:lstStyle/>
          <a:p>
            <a:pPr marL="228600" indent="-228600"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3400" b="1" dirty="0" smtClean="0">
                <a:latin typeface="Cambria" panose="02040503050406030204" pitchFamily="18" charset="0"/>
              </a:rPr>
              <a:t>Franklin Roosevelt</a:t>
            </a:r>
          </a:p>
          <a:p>
            <a:pPr marL="228600" indent="-228600">
              <a:lnSpc>
                <a:spcPct val="90000"/>
              </a:lnSpc>
              <a:spcBef>
                <a:spcPct val="50000"/>
              </a:spcBef>
            </a:pPr>
            <a:r>
              <a:rPr lang="en-US" sz="2800" dirty="0" smtClean="0">
                <a:latin typeface="Cambria" panose="02040503050406030204" pitchFamily="18" charset="0"/>
              </a:rPr>
              <a:t>Appealing blend of cheerfulness, optimism, and confidence</a:t>
            </a:r>
          </a:p>
          <a:p>
            <a:pPr marL="228600" indent="-228600">
              <a:lnSpc>
                <a:spcPct val="90000"/>
              </a:lnSpc>
              <a:spcBef>
                <a:spcPct val="50000"/>
              </a:spcBef>
            </a:pPr>
            <a:r>
              <a:rPr lang="en-US" sz="2800" dirty="0" smtClean="0">
                <a:latin typeface="Cambria" panose="02040503050406030204" pitchFamily="18" charset="0"/>
              </a:rPr>
              <a:t>An effective communicator (ex.  fireside chats)</a:t>
            </a:r>
          </a:p>
          <a:p>
            <a:pPr marL="228600" indent="-228600">
              <a:lnSpc>
                <a:spcPct val="90000"/>
              </a:lnSpc>
              <a:spcBef>
                <a:spcPct val="50000"/>
              </a:spcBef>
            </a:pPr>
            <a:r>
              <a:rPr lang="en-US" sz="2800" dirty="0" smtClean="0">
                <a:latin typeface="Cambria" panose="02040503050406030204" pitchFamily="18" charset="0"/>
              </a:rPr>
              <a:t>A reform-minded Democrat</a:t>
            </a:r>
          </a:p>
          <a:p>
            <a:pPr marL="228600" indent="-228600">
              <a:lnSpc>
                <a:spcPct val="90000"/>
              </a:lnSpc>
              <a:spcBef>
                <a:spcPct val="50000"/>
              </a:spcBef>
            </a:pPr>
            <a:r>
              <a:rPr lang="en-US" sz="2800" dirty="0" smtClean="0">
                <a:latin typeface="Cambria" panose="02040503050406030204" pitchFamily="18" charset="0"/>
              </a:rPr>
              <a:t>Believed the government could solve economic and social problems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48400" y="1718774"/>
            <a:ext cx="2590800" cy="4696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 smtClean="0">
                <a:latin typeface="Cambria" panose="02040503050406030204" pitchFamily="18" charset="0"/>
              </a:rPr>
              <a:t>Eleanor Roosevelt</a:t>
            </a:r>
          </a:p>
          <a:p>
            <a:pPr marL="228600" indent="-22860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Cambria" panose="02040503050406030204" pitchFamily="18" charset="0"/>
              </a:rPr>
              <a:t>“Eyes and ears” of her husband</a:t>
            </a:r>
          </a:p>
          <a:p>
            <a:pPr marL="228600" indent="-22860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Cambria" panose="02040503050406030204" pitchFamily="18" charset="0"/>
              </a:rPr>
              <a:t>Directed efforts to solve several major social issues (ex. lynching of African Americans)</a:t>
            </a:r>
          </a:p>
          <a:p>
            <a:pPr marL="228600" indent="-22860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Cambria" panose="02040503050406030204" pitchFamily="18" charset="0"/>
              </a:rPr>
              <a:t>Wrote her own newspaper column</a:t>
            </a:r>
          </a:p>
          <a:p>
            <a:pPr marL="228600" indent="-22860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Cambria" panose="02040503050406030204" pitchFamily="18" charset="0"/>
              </a:rPr>
              <a:t>Had the trust and affection of many Americans</a:t>
            </a:r>
            <a:endParaRPr lang="en-US" sz="2000" dirty="0">
              <a:latin typeface="Cambria" panose="02040503050406030204" pitchFamily="18" charset="0"/>
            </a:endParaRPr>
          </a:p>
        </p:txBody>
      </p:sp>
      <p:pic>
        <p:nvPicPr>
          <p:cNvPr id="1026" name="Picture 2" descr="https://upload.wikimedia.org/wikipedia/commons/d/d3/Franklin_D_Roosevelt_and_Eleanor_Roosevelt_19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190" y="2410327"/>
            <a:ext cx="3247419" cy="399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28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>
                <a:latin typeface="Bell MT" pitchFamily="18" charset="0"/>
              </a:rPr>
              <a:t>“The Hundred Days” </a:t>
            </a:r>
            <a:endParaRPr lang="en-US" sz="6000" b="1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Bell MT" pitchFamily="18" charset="0"/>
              </a:rPr>
              <a:t>FDR pushed 15 bills through Congress to become law</a:t>
            </a:r>
          </a:p>
          <a:p>
            <a:pPr lvl="1"/>
            <a:r>
              <a:rPr lang="en-US" dirty="0" smtClean="0">
                <a:latin typeface="Bell MT" pitchFamily="18" charset="0"/>
              </a:rPr>
              <a:t>Became known as The </a:t>
            </a:r>
            <a:r>
              <a:rPr lang="en-US" b="1" dirty="0" smtClean="0">
                <a:latin typeface="Bell MT" pitchFamily="18" charset="0"/>
              </a:rPr>
              <a:t>“First New Deal”</a:t>
            </a:r>
          </a:p>
          <a:p>
            <a:pPr lvl="2"/>
            <a:r>
              <a:rPr lang="en-US" dirty="0" smtClean="0">
                <a:latin typeface="Bell MT" pitchFamily="18" charset="0"/>
              </a:rPr>
              <a:t>Nickname – Alphabet Soup</a:t>
            </a:r>
          </a:p>
          <a:p>
            <a:pPr lvl="2"/>
            <a:endParaRPr lang="en-US" dirty="0">
              <a:latin typeface="Bell MT" pitchFamily="18" charset="0"/>
            </a:endParaRPr>
          </a:p>
          <a:p>
            <a:endParaRPr lang="en-US" dirty="0" smtClean="0">
              <a:latin typeface="Bell MT" pitchFamily="18" charset="0"/>
            </a:endParaRPr>
          </a:p>
          <a:p>
            <a:r>
              <a:rPr lang="en-US" b="1" dirty="0" smtClean="0">
                <a:latin typeface="Bell MT" pitchFamily="18" charset="0"/>
              </a:rPr>
              <a:t>“Fireside Chats”</a:t>
            </a:r>
          </a:p>
          <a:p>
            <a:pPr lvl="1"/>
            <a:r>
              <a:rPr lang="en-US" dirty="0" smtClean="0">
                <a:latin typeface="Bell MT" pitchFamily="18" charset="0"/>
              </a:rPr>
              <a:t>Goal: help relax / calm Americans </a:t>
            </a:r>
          </a:p>
          <a:p>
            <a:pPr marL="365760" lvl="1" indent="0">
              <a:buNone/>
            </a:pPr>
            <a:r>
              <a:rPr lang="en-US" dirty="0">
                <a:latin typeface="Bell MT" pitchFamily="18" charset="0"/>
              </a:rPr>
              <a:t> </a:t>
            </a:r>
            <a:r>
              <a:rPr lang="en-US" dirty="0" smtClean="0">
                <a:latin typeface="Bell MT" pitchFamily="18" charset="0"/>
              </a:rPr>
              <a:t>                get them to re-trust /re-invest in the banks</a:t>
            </a:r>
            <a:endParaRPr lang="en-US" dirty="0">
              <a:latin typeface="Bell MT" pitchFamily="18" charset="0"/>
            </a:endParaRPr>
          </a:p>
          <a:p>
            <a:pPr lvl="5"/>
            <a:r>
              <a:rPr lang="en-US" dirty="0" smtClean="0">
                <a:latin typeface="Bell MT" pitchFamily="18" charset="0"/>
              </a:rPr>
              <a:t>Needs banks to run to fix economy </a:t>
            </a:r>
          </a:p>
          <a:p>
            <a:pPr lvl="1"/>
            <a:r>
              <a:rPr lang="en-US" b="1" dirty="0" smtClean="0">
                <a:latin typeface="Bell MT" pitchFamily="18" charset="0"/>
              </a:rPr>
              <a:t>Banks closed for 100 days</a:t>
            </a:r>
          </a:p>
          <a:p>
            <a:pPr lvl="2"/>
            <a:r>
              <a:rPr lang="en-US" b="1" dirty="0" smtClean="0">
                <a:latin typeface="Bell MT" pitchFamily="18" charset="0"/>
              </a:rPr>
              <a:t>Complete </a:t>
            </a:r>
            <a:r>
              <a:rPr lang="en-US" b="1" dirty="0" smtClean="0">
                <a:latin typeface="Bell MT" pitchFamily="18" charset="0"/>
              </a:rPr>
              <a:t>success </a:t>
            </a:r>
            <a:endParaRPr lang="en-US" b="1" dirty="0">
              <a:latin typeface="Bell MT" pitchFamily="18" charset="0"/>
            </a:endParaRPr>
          </a:p>
          <a:p>
            <a:pPr lvl="2"/>
            <a:r>
              <a:rPr lang="en-US" dirty="0" smtClean="0">
                <a:latin typeface="Bell MT" pitchFamily="18" charset="0"/>
              </a:rPr>
              <a:t>Banks re-</a:t>
            </a:r>
            <a:r>
              <a:rPr lang="en-US" dirty="0" err="1" smtClean="0">
                <a:latin typeface="Bell MT" pitchFamily="18" charset="0"/>
              </a:rPr>
              <a:t>opned</a:t>
            </a:r>
            <a:r>
              <a:rPr lang="en-US" dirty="0">
                <a:latin typeface="Bell MT" pitchFamily="18" charset="0"/>
              </a:rPr>
              <a:t>!</a:t>
            </a:r>
            <a:endParaRPr lang="en-US" dirty="0" smtClean="0">
              <a:latin typeface="Bell MT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438400"/>
            <a:ext cx="28575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103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447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Bell MT" panose="02020503060305020303" pitchFamily="18" charset="0"/>
              </a:rPr>
              <a:t>FDR’s plan to get the US out of the Depression</a:t>
            </a:r>
            <a:endParaRPr lang="en-US" sz="3200" dirty="0"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537448" cy="4648200"/>
          </a:xfrm>
        </p:spPr>
        <p:txBody>
          <a:bodyPr>
            <a:normAutofit/>
          </a:bodyPr>
          <a:lstStyle/>
          <a:p>
            <a:endParaRPr lang="en-US" sz="3600" dirty="0" smtClean="0">
              <a:latin typeface="Bell MT" panose="02020503060305020303" pitchFamily="18" charset="0"/>
            </a:endParaRPr>
          </a:p>
          <a:p>
            <a:r>
              <a:rPr lang="en-US" sz="3600" dirty="0" smtClean="0">
                <a:latin typeface="Bell MT" panose="02020503060305020303" pitchFamily="18" charset="0"/>
              </a:rPr>
              <a:t>The </a:t>
            </a:r>
            <a:r>
              <a:rPr lang="en-US" sz="3600" dirty="0" smtClean="0">
                <a:latin typeface="Bell MT" panose="02020503060305020303" pitchFamily="18" charset="0"/>
              </a:rPr>
              <a:t>New Deal</a:t>
            </a:r>
          </a:p>
          <a:p>
            <a:pPr lvl="1"/>
            <a:r>
              <a:rPr lang="en-US" sz="3600" dirty="0" smtClean="0">
                <a:latin typeface="Bell MT" panose="02020503060305020303" pitchFamily="18" charset="0"/>
              </a:rPr>
              <a:t>Relief</a:t>
            </a:r>
          </a:p>
          <a:p>
            <a:pPr lvl="1"/>
            <a:r>
              <a:rPr lang="en-US" sz="3600" dirty="0" smtClean="0">
                <a:latin typeface="Bell MT" panose="02020503060305020303" pitchFamily="18" charset="0"/>
              </a:rPr>
              <a:t>Recovery</a:t>
            </a:r>
          </a:p>
          <a:p>
            <a:pPr lvl="1"/>
            <a:r>
              <a:rPr lang="en-US" sz="3600" dirty="0" smtClean="0">
                <a:latin typeface="Bell MT" panose="02020503060305020303" pitchFamily="18" charset="0"/>
              </a:rPr>
              <a:t>Reform</a:t>
            </a:r>
            <a:endParaRPr lang="en-US" sz="3600" dirty="0">
              <a:latin typeface="Bell MT" panose="02020503060305020303" pitchFamily="18" charset="0"/>
            </a:endParaRPr>
          </a:p>
        </p:txBody>
      </p:sp>
      <p:pic>
        <p:nvPicPr>
          <p:cNvPr id="36866" name="Picture 2" descr="http://upload.wikimedia.org/wikipedia/commons/thumb/6/67/NewDeal.jpg/350px-NewDe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7116" y="2667000"/>
            <a:ext cx="5467908" cy="3733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043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>
                <a:latin typeface="Bell MT" pitchFamily="18" charset="0"/>
              </a:rPr>
              <a:t>The 1</a:t>
            </a:r>
            <a:r>
              <a:rPr lang="en-US" sz="6000" b="1" baseline="30000" dirty="0" smtClean="0">
                <a:latin typeface="Bell MT" pitchFamily="18" charset="0"/>
              </a:rPr>
              <a:t>st</a:t>
            </a:r>
            <a:r>
              <a:rPr lang="en-US" sz="6000" b="1" dirty="0" smtClean="0">
                <a:latin typeface="Bell MT" pitchFamily="18" charset="0"/>
              </a:rPr>
              <a:t> New Deal </a:t>
            </a:r>
            <a:endParaRPr lang="en-US" sz="6000" b="1" dirty="0">
              <a:latin typeface="Bell MT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81526659"/>
              </p:ext>
            </p:extLst>
          </p:nvPr>
        </p:nvGraphicFramePr>
        <p:xfrm>
          <a:off x="152400" y="1600200"/>
          <a:ext cx="8839200" cy="5181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362200"/>
                <a:gridCol w="2667000"/>
                <a:gridCol w="2438400"/>
              </a:tblGrid>
              <a:tr h="598866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Papyrus" pitchFamily="66" charset="0"/>
                        </a:rPr>
                        <a:t>Initials </a:t>
                      </a:r>
                      <a:endParaRPr lang="en-US" sz="3200" b="0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Papyrus" pitchFamily="66" charset="0"/>
                        </a:rPr>
                        <a:t>Programs </a:t>
                      </a:r>
                      <a:endParaRPr lang="en-US" sz="3200" b="0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Papyrus" pitchFamily="66" charset="0"/>
                        </a:rPr>
                        <a:t>Purpose </a:t>
                      </a:r>
                      <a:endParaRPr lang="en-US" sz="3200" b="0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Papyrus" pitchFamily="66" charset="0"/>
                        </a:rPr>
                        <a:t>Result </a:t>
                      </a:r>
                      <a:endParaRPr lang="en-US" sz="3200" b="0" dirty="0">
                        <a:latin typeface="Papyrus" pitchFamily="66" charset="0"/>
                      </a:endParaRPr>
                    </a:p>
                  </a:txBody>
                  <a:tcPr/>
                </a:tc>
              </a:tr>
              <a:tr h="114568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Papyrus" pitchFamily="66" charset="0"/>
                        </a:rPr>
                        <a:t>AAA</a:t>
                      </a:r>
                      <a:endParaRPr lang="en-US" sz="2000" b="1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4568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Papyrus" pitchFamily="66" charset="0"/>
                        </a:rPr>
                        <a:t>CCC</a:t>
                      </a:r>
                      <a:endParaRPr lang="en-US" sz="2000" b="1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4568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Papyrus" pitchFamily="66" charset="0"/>
                        </a:rPr>
                        <a:t>PWA</a:t>
                      </a:r>
                      <a:endParaRPr lang="en-US" sz="2000" b="1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4568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Papyrus" pitchFamily="66" charset="0"/>
                        </a:rPr>
                        <a:t>CWA</a:t>
                      </a:r>
                      <a:endParaRPr lang="en-US" sz="2000" b="1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49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465E9C"/>
                </a:solidFill>
                <a:latin typeface="Bell MT" pitchFamily="18" charset="0"/>
              </a:rPr>
              <a:t>The 1</a:t>
            </a:r>
            <a:r>
              <a:rPr lang="en-US" sz="6000" b="1" baseline="30000" dirty="0">
                <a:solidFill>
                  <a:srgbClr val="465E9C"/>
                </a:solidFill>
                <a:latin typeface="Bell MT" pitchFamily="18" charset="0"/>
              </a:rPr>
              <a:t>st</a:t>
            </a:r>
            <a:r>
              <a:rPr lang="en-US" sz="6000" b="1" dirty="0">
                <a:solidFill>
                  <a:srgbClr val="465E9C"/>
                </a:solidFill>
                <a:latin typeface="Bell MT" pitchFamily="18" charset="0"/>
              </a:rPr>
              <a:t> New Deal </a:t>
            </a:r>
            <a:endParaRPr lang="en-US" sz="6000" dirty="0">
              <a:latin typeface="Bell MT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51352801"/>
              </p:ext>
            </p:extLst>
          </p:nvPr>
        </p:nvGraphicFramePr>
        <p:xfrm>
          <a:off x="76199" y="1600200"/>
          <a:ext cx="8991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1"/>
                <a:gridCol w="2514600"/>
                <a:gridCol w="2667000"/>
                <a:gridCol w="2514599"/>
              </a:tblGrid>
              <a:tr h="63516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Papyrus" pitchFamily="66" charset="0"/>
                        </a:rPr>
                        <a:t>Initials </a:t>
                      </a:r>
                      <a:endParaRPr lang="en-US" sz="3200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Papyrus" pitchFamily="66" charset="0"/>
                        </a:rPr>
                        <a:t>Program</a:t>
                      </a:r>
                      <a:endParaRPr lang="en-US" sz="3200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Papyrus" pitchFamily="66" charset="0"/>
                        </a:rPr>
                        <a:t>Purpose</a:t>
                      </a:r>
                      <a:endParaRPr lang="en-US" sz="3200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Papyrus" pitchFamily="66" charset="0"/>
                        </a:rPr>
                        <a:t>Result</a:t>
                      </a:r>
                      <a:r>
                        <a:rPr lang="en-US" sz="3200" baseline="0" dirty="0" smtClean="0">
                          <a:latin typeface="Papyrus" pitchFamily="66" charset="0"/>
                        </a:rPr>
                        <a:t> </a:t>
                      </a:r>
                      <a:endParaRPr lang="en-US" sz="3200" dirty="0">
                        <a:latin typeface="Papyrus" pitchFamily="66" charset="0"/>
                      </a:endParaRPr>
                    </a:p>
                  </a:txBody>
                  <a:tcPr/>
                </a:tc>
              </a:tr>
              <a:tr h="113660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Papyrus" pitchFamily="66" charset="0"/>
                        </a:rPr>
                        <a:t>NIRA  /</a:t>
                      </a:r>
                    </a:p>
                    <a:p>
                      <a:r>
                        <a:rPr lang="en-US" sz="2000" b="1" dirty="0" smtClean="0">
                          <a:latin typeface="Papyrus" pitchFamily="66" charset="0"/>
                        </a:rPr>
                        <a:t> NRA</a:t>
                      </a:r>
                      <a:endParaRPr lang="en-US" sz="2000" b="1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3660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Papyrus" pitchFamily="66" charset="0"/>
                        </a:rPr>
                        <a:t>HOLC</a:t>
                      </a:r>
                      <a:endParaRPr lang="en-US" sz="2000" b="1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3660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Papyrus" pitchFamily="66" charset="0"/>
                        </a:rPr>
                        <a:t>FERA</a:t>
                      </a:r>
                      <a:endParaRPr lang="en-US" sz="2000" b="1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3660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Papyrus" pitchFamily="66" charset="0"/>
                        </a:rPr>
                        <a:t>TVA</a:t>
                      </a:r>
                      <a:endParaRPr lang="en-US" sz="2000" b="1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91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465E9C"/>
                </a:solidFill>
                <a:latin typeface="Bell MT" pitchFamily="18" charset="0"/>
              </a:rPr>
              <a:t>The 1</a:t>
            </a:r>
            <a:r>
              <a:rPr lang="en-US" sz="6000" b="1" baseline="30000" dirty="0">
                <a:solidFill>
                  <a:srgbClr val="465E9C"/>
                </a:solidFill>
                <a:latin typeface="Bell MT" pitchFamily="18" charset="0"/>
              </a:rPr>
              <a:t>st</a:t>
            </a:r>
            <a:r>
              <a:rPr lang="en-US" sz="6000" b="1" dirty="0">
                <a:solidFill>
                  <a:srgbClr val="465E9C"/>
                </a:solidFill>
                <a:latin typeface="Bell MT" pitchFamily="18" charset="0"/>
              </a:rPr>
              <a:t> New Deal </a:t>
            </a:r>
            <a:endParaRPr lang="en-US" sz="6000" dirty="0">
              <a:latin typeface="Bell MT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40238745"/>
              </p:ext>
            </p:extLst>
          </p:nvPr>
        </p:nvGraphicFramePr>
        <p:xfrm>
          <a:off x="152399" y="1600200"/>
          <a:ext cx="89154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1"/>
                <a:gridCol w="2590800"/>
                <a:gridCol w="2800349"/>
                <a:gridCol w="2228850"/>
              </a:tblGrid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Papyrus" pitchFamily="66" charset="0"/>
                        </a:rPr>
                        <a:t>Initials </a:t>
                      </a:r>
                      <a:endParaRPr lang="en-US" sz="3200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Papyrus" pitchFamily="66" charset="0"/>
                        </a:rPr>
                        <a:t>Program</a:t>
                      </a:r>
                      <a:endParaRPr lang="en-US" sz="3200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Papyrus" pitchFamily="66" charset="0"/>
                        </a:rPr>
                        <a:t>Purpose</a:t>
                      </a:r>
                      <a:r>
                        <a:rPr lang="en-US" sz="3200" baseline="0" dirty="0" smtClean="0">
                          <a:latin typeface="Papyrus" pitchFamily="66" charset="0"/>
                        </a:rPr>
                        <a:t> </a:t>
                      </a:r>
                      <a:endParaRPr lang="en-US" sz="3200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Papyrus" pitchFamily="66" charset="0"/>
                        </a:rPr>
                        <a:t>Result</a:t>
                      </a:r>
                      <a:r>
                        <a:rPr lang="en-US" sz="3200" baseline="0" dirty="0" smtClean="0">
                          <a:latin typeface="Papyrus" pitchFamily="66" charset="0"/>
                        </a:rPr>
                        <a:t> </a:t>
                      </a:r>
                      <a:endParaRPr lang="en-US" sz="3200" dirty="0">
                        <a:latin typeface="Papyrus" pitchFamily="66" charset="0"/>
                      </a:endParaRPr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Papyrus" pitchFamily="66" charset="0"/>
                        </a:rPr>
                        <a:t>FHA</a:t>
                      </a:r>
                      <a:endParaRPr lang="en-US" sz="2000" b="1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apyrus" pitchFamily="66" charset="0"/>
                      </a:endParaRPr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Papyrus" pitchFamily="66" charset="0"/>
                        </a:rPr>
                        <a:t>FDIC</a:t>
                      </a:r>
                      <a:endParaRPr lang="en-US" sz="2000" b="1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apyrus" pitchFamily="66" charset="0"/>
                      </a:endParaRPr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Papyrus" pitchFamily="66" charset="0"/>
                        </a:rPr>
                        <a:t>SEC</a:t>
                      </a:r>
                      <a:r>
                        <a:rPr lang="en-US" sz="2000" b="1" baseline="0" dirty="0" smtClean="0">
                          <a:latin typeface="Papyrus" pitchFamily="66" charset="0"/>
                        </a:rPr>
                        <a:t> </a:t>
                      </a:r>
                      <a:endParaRPr lang="en-US" sz="2000" b="1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apyru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59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465E9C"/>
                </a:solidFill>
                <a:latin typeface="Bell MT" pitchFamily="18" charset="0"/>
              </a:rPr>
              <a:t>The 1</a:t>
            </a:r>
            <a:r>
              <a:rPr lang="en-US" sz="6000" b="1" baseline="30000" dirty="0">
                <a:solidFill>
                  <a:srgbClr val="465E9C"/>
                </a:solidFill>
                <a:latin typeface="Bell MT" pitchFamily="18" charset="0"/>
              </a:rPr>
              <a:t>st</a:t>
            </a:r>
            <a:r>
              <a:rPr lang="en-US" sz="6000" b="1" dirty="0">
                <a:solidFill>
                  <a:srgbClr val="465E9C"/>
                </a:solidFill>
                <a:latin typeface="Bell MT" pitchFamily="18" charset="0"/>
              </a:rPr>
              <a:t> New Deal </a:t>
            </a:r>
            <a:endParaRPr lang="en-US" sz="6000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029200"/>
          </a:xfrm>
        </p:spPr>
        <p:txBody>
          <a:bodyPr/>
          <a:lstStyle/>
          <a:p>
            <a:r>
              <a:rPr lang="en-US" sz="4000" dirty="0" smtClean="0">
                <a:latin typeface="Bell MT" pitchFamily="18" charset="0"/>
              </a:rPr>
              <a:t>Success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600" dirty="0" smtClean="0">
                <a:latin typeface="Bell MT" pitchFamily="18" charset="0"/>
              </a:rPr>
              <a:t>Got Congress to pass new laws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600" dirty="0" smtClean="0">
                <a:latin typeface="Bell MT" pitchFamily="18" charset="0"/>
              </a:rPr>
              <a:t>Showed the presidents ability to experiment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600" dirty="0" smtClean="0">
                <a:latin typeface="Bell MT" pitchFamily="18" charset="0"/>
              </a:rPr>
              <a:t>Banks re-opened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600" dirty="0" smtClean="0">
                <a:latin typeface="Bell MT" pitchFamily="18" charset="0"/>
              </a:rPr>
              <a:t>People were able to keep homes / farms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600" dirty="0" smtClean="0">
                <a:latin typeface="Bell MT" pitchFamily="18" charset="0"/>
              </a:rPr>
              <a:t>Created a lot of jobs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600" dirty="0" smtClean="0">
                <a:latin typeface="Bell MT" pitchFamily="18" charset="0"/>
              </a:rPr>
              <a:t>Restored hope in Americans</a:t>
            </a:r>
          </a:p>
          <a:p>
            <a:pPr marL="880110" lvl="1" indent="-514350">
              <a:buFont typeface="+mj-lt"/>
              <a:buAutoNum type="arabicPeriod"/>
            </a:pPr>
            <a:endParaRPr lang="en-US" dirty="0" smtClean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80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14501</TotalTime>
  <Words>339</Words>
  <Application>Microsoft Office PowerPoint</Application>
  <PresentationFormat>On-screen Show (4:3)</PresentationFormat>
  <Paragraphs>105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Bell MT</vt:lpstr>
      <vt:lpstr>Calibri</vt:lpstr>
      <vt:lpstr>Cambria</vt:lpstr>
      <vt:lpstr>Papyrus</vt:lpstr>
      <vt:lpstr>Tw Cen MT</vt:lpstr>
      <vt:lpstr>Wingdings</vt:lpstr>
      <vt:lpstr>Wingdings 2</vt:lpstr>
      <vt:lpstr>Median</vt:lpstr>
      <vt:lpstr>Chapter 19: Roosevelt &amp; the  New  Deal</vt:lpstr>
      <vt:lpstr>Election of 1934</vt:lpstr>
      <vt:lpstr>Franklin and Eleanor</vt:lpstr>
      <vt:lpstr>“The Hundred Days” </vt:lpstr>
      <vt:lpstr>FDR’s plan to get the US out of the Depression</vt:lpstr>
      <vt:lpstr>The 1st New Deal </vt:lpstr>
      <vt:lpstr>The 1st New Deal </vt:lpstr>
      <vt:lpstr>The 1st New Deal </vt:lpstr>
      <vt:lpstr>The 1st New Deal </vt:lpstr>
      <vt:lpstr>PowerPoint Presentation</vt:lpstr>
      <vt:lpstr>The 2nd New Deal </vt:lpstr>
      <vt:lpstr>The 2nd New Deal </vt:lpstr>
      <vt:lpstr>Results of the New Deal’s</vt:lpstr>
      <vt:lpstr>America The Story of US</vt:lpstr>
    </vt:vector>
  </TitlesOfParts>
  <Company>Onslow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19: Roosevelt &amp; the  New  Deal</dc:title>
  <dc:creator>Dustin Johns</dc:creator>
  <cp:lastModifiedBy>Brittany Carden</cp:lastModifiedBy>
  <cp:revision>23</cp:revision>
  <cp:lastPrinted>2015-11-04T17:58:14Z</cp:lastPrinted>
  <dcterms:created xsi:type="dcterms:W3CDTF">2012-12-10T22:36:04Z</dcterms:created>
  <dcterms:modified xsi:type="dcterms:W3CDTF">2015-11-12T17:24:34Z</dcterms:modified>
</cp:coreProperties>
</file>