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1" r:id="rId7"/>
    <p:sldId id="262" r:id="rId8"/>
    <p:sldId id="272" r:id="rId9"/>
    <p:sldId id="266" r:id="rId10"/>
    <p:sldId id="267" r:id="rId11"/>
    <p:sldId id="268" r:id="rId12"/>
    <p:sldId id="260" r:id="rId13"/>
    <p:sldId id="270" r:id="rId14"/>
    <p:sldId id="271" r:id="rId15"/>
    <p:sldId id="263" r:id="rId16"/>
    <p:sldId id="264" r:id="rId17"/>
    <p:sldId id="269" r:id="rId18"/>
    <p:sldId id="265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29" autoAdjust="0"/>
    <p:restoredTop sz="86409" autoAdjust="0"/>
  </p:normalViewPr>
  <p:slideViewPr>
    <p:cSldViewPr>
      <p:cViewPr varScale="1">
        <p:scale>
          <a:sx n="38" d="100"/>
          <a:sy n="38" d="100"/>
        </p:scale>
        <p:origin x="6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8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8B9D0D-3B3A-42FF-B0A4-5E85BBDEBE6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D0D0BD-C25C-4D5F-B494-864FE5A5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57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DF7253-B47C-40FE-88FC-0E0D4EA596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0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959C9A-6437-4C02-9C3D-93D2110A151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AB1ADF-C223-47FA-8E43-F8105F442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743200"/>
            <a:ext cx="8610600" cy="31242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Bell MT" pitchFamily="18" charset="0"/>
              </a:rPr>
              <a:t>Chapter 18:</a:t>
            </a:r>
            <a:br>
              <a:rPr lang="en-US" sz="6000" dirty="0" smtClean="0">
                <a:latin typeface="Bell MT" pitchFamily="18" charset="0"/>
              </a:rPr>
            </a:br>
            <a:r>
              <a:rPr lang="en-US" sz="6000" dirty="0" smtClean="0">
                <a:latin typeface="Bell MT" pitchFamily="18" charset="0"/>
              </a:rPr>
              <a:t>The Great Depression  </a:t>
            </a:r>
            <a:endParaRPr lang="en-US" sz="6000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Berlin Sans FB Demi" pitchFamily="34" charset="0"/>
              </a:rPr>
              <a:t>People in cities would wait in line for bread to bring to their family.</a:t>
            </a:r>
          </a:p>
        </p:txBody>
      </p:sp>
      <p:pic>
        <p:nvPicPr>
          <p:cNvPr id="12291" name="Picture 3" descr="A:\My Pictures\NYC Breadli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6934200" cy="5569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119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The Dust Bowls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Covered over </a:t>
            </a:r>
            <a:r>
              <a:rPr lang="en-US" u="sng" dirty="0" smtClean="0">
                <a:latin typeface="Bell MT" pitchFamily="18" charset="0"/>
              </a:rPr>
              <a:t>100 million acres </a:t>
            </a:r>
            <a:r>
              <a:rPr lang="en-US" dirty="0" smtClean="0">
                <a:latin typeface="Bell MT" pitchFamily="18" charset="0"/>
              </a:rPr>
              <a:t>(70% of U.S.)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In 1932 alone there were </a:t>
            </a:r>
            <a:r>
              <a:rPr lang="en-US" u="sng" dirty="0" smtClean="0">
                <a:latin typeface="Bell MT" pitchFamily="18" charset="0"/>
              </a:rPr>
              <a:t>14 dust storms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Caused by 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3200" b="1" dirty="0" smtClean="0">
                <a:latin typeface="Bell MT" pitchFamily="18" charset="0"/>
              </a:rPr>
              <a:t>Unused fields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3200" b="1" dirty="0" smtClean="0">
                <a:latin typeface="Bell MT" pitchFamily="18" charset="0"/>
              </a:rPr>
              <a:t>Terrible drought </a:t>
            </a:r>
            <a:endParaRPr lang="en-US" sz="3200" b="1" dirty="0">
              <a:latin typeface="Bell MT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41" y="2819400"/>
            <a:ext cx="4566659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37314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6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25602" name="Picture 2" descr="http://www.glogster.com/media/2/4/42/60/4426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969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44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27650" name="Picture 2" descr="http://www.english.illinois.edu/maps/depression/dbimages/dust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4919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67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latin typeface="Bell MT" pitchFamily="18" charset="0"/>
              </a:rPr>
              <a:t>Hoover   vs. The Depression </a:t>
            </a:r>
            <a:endParaRPr lang="en-US" sz="54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r>
              <a:rPr lang="en-US" i="1" dirty="0" smtClean="0">
                <a:latin typeface="Bell MT" pitchFamily="18" charset="0"/>
              </a:rPr>
              <a:t>C</a:t>
            </a:r>
            <a:r>
              <a:rPr lang="en-US" dirty="0" smtClean="0">
                <a:latin typeface="Bell MT" pitchFamily="18" charset="0"/>
              </a:rPr>
              <a:t>reated: Public Works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government funded building projects</a:t>
            </a:r>
          </a:p>
          <a:p>
            <a:r>
              <a:rPr lang="en-US" dirty="0" smtClean="0">
                <a:latin typeface="Bell MT" pitchFamily="18" charset="0"/>
              </a:rPr>
              <a:t>Asked the </a:t>
            </a:r>
            <a:r>
              <a:rPr lang="en-US" u="sng" dirty="0" smtClean="0">
                <a:latin typeface="Bell MT" pitchFamily="18" charset="0"/>
              </a:rPr>
              <a:t>Federal Reserve</a:t>
            </a:r>
            <a:r>
              <a:rPr lang="en-US" dirty="0" smtClean="0">
                <a:latin typeface="Bell MT" pitchFamily="18" charset="0"/>
              </a:rPr>
              <a:t> to print more </a:t>
            </a:r>
            <a:r>
              <a:rPr lang="en-US" dirty="0" smtClean="0">
                <a:solidFill>
                  <a:srgbClr val="00B050"/>
                </a:solidFill>
                <a:latin typeface="Bell MT" pitchFamily="18" charset="0"/>
              </a:rPr>
              <a:t>$$$$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Answer = </a:t>
            </a:r>
            <a:r>
              <a:rPr lang="en-US" b="1" dirty="0" smtClean="0">
                <a:latin typeface="Bell MT" pitchFamily="18" charset="0"/>
              </a:rPr>
              <a:t>No</a:t>
            </a:r>
          </a:p>
          <a:p>
            <a:r>
              <a:rPr lang="en-US" dirty="0" smtClean="0">
                <a:latin typeface="Bell MT" pitchFamily="18" charset="0"/>
              </a:rPr>
              <a:t>Created: </a:t>
            </a:r>
            <a:r>
              <a:rPr lang="en-US" i="1" dirty="0" smtClean="0">
                <a:latin typeface="Bell MT" pitchFamily="18" charset="0"/>
              </a:rPr>
              <a:t>The National Credit Corporation </a:t>
            </a:r>
            <a:endParaRPr lang="en-US" i="1" dirty="0">
              <a:latin typeface="Bell MT" pitchFamily="18" charset="0"/>
            </a:endParaRPr>
          </a:p>
          <a:p>
            <a:pPr lvl="1"/>
            <a:r>
              <a:rPr lang="en-US" dirty="0" smtClean="0">
                <a:latin typeface="Bell MT" pitchFamily="18" charset="0"/>
              </a:rPr>
              <a:t>Collect money to help banks continue lending </a:t>
            </a:r>
          </a:p>
          <a:p>
            <a:r>
              <a:rPr lang="en-US" dirty="0" smtClean="0">
                <a:latin typeface="Bell MT" pitchFamily="18" charset="0"/>
              </a:rPr>
              <a:t>Created: </a:t>
            </a:r>
            <a:r>
              <a:rPr lang="en-US" i="1" dirty="0" smtClean="0">
                <a:latin typeface="Bell MT" pitchFamily="18" charset="0"/>
              </a:rPr>
              <a:t>The Reconstruction Finance Corporation 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Loans for business 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  <a:latin typeface="Bell MT" pitchFamily="18" charset="0"/>
              </a:rPr>
              <a:t>$238 million </a:t>
            </a:r>
            <a:r>
              <a:rPr lang="en-US" dirty="0" smtClean="0">
                <a:latin typeface="Bell MT" pitchFamily="18" charset="0"/>
              </a:rPr>
              <a:t>to160 banks / railroads / loan organizations </a:t>
            </a:r>
          </a:p>
        </p:txBody>
      </p:sp>
    </p:spTree>
    <p:extLst>
      <p:ext uri="{BB962C8B-B14F-4D97-AF65-F5344CB8AC3E}">
        <p14:creationId xmlns:p14="http://schemas.microsoft.com/office/powerpoint/2010/main" val="18583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b="1" dirty="0">
                <a:solidFill>
                  <a:srgbClr val="283138"/>
                </a:solidFill>
                <a:latin typeface="Bell MT" pitchFamily="18" charset="0"/>
              </a:rPr>
              <a:t>Hoover </a:t>
            </a:r>
            <a:r>
              <a:rPr lang="en-US" sz="4900" b="1" dirty="0" smtClean="0">
                <a:solidFill>
                  <a:srgbClr val="283138"/>
                </a:solidFill>
                <a:latin typeface="Bell MT" pitchFamily="18" charset="0"/>
              </a:rPr>
              <a:t>  vs</a:t>
            </a:r>
            <a:r>
              <a:rPr lang="en-US" sz="4900" b="1" dirty="0">
                <a:solidFill>
                  <a:srgbClr val="283138"/>
                </a:solidFill>
                <a:latin typeface="Bell MT" pitchFamily="18" charset="0"/>
              </a:rPr>
              <a:t>. The Depression 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816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Hoover was adamantly against </a:t>
            </a:r>
            <a:r>
              <a:rPr lang="en-US" u="sng" dirty="0" smtClean="0">
                <a:latin typeface="Bell MT" pitchFamily="18" charset="0"/>
              </a:rPr>
              <a:t>relief</a:t>
            </a:r>
          </a:p>
          <a:p>
            <a:pPr lvl="1"/>
            <a:r>
              <a:rPr lang="en-US" sz="4000" dirty="0" smtClean="0">
                <a:solidFill>
                  <a:srgbClr val="00B050"/>
                </a:solidFill>
                <a:latin typeface="Bell MT" pitchFamily="18" charset="0"/>
              </a:rPr>
              <a:t> $</a:t>
            </a:r>
            <a:r>
              <a:rPr lang="en-US" dirty="0" smtClean="0">
                <a:latin typeface="Bell MT" pitchFamily="18" charset="0"/>
              </a:rPr>
              <a:t> given to impoverished families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Aid should come from private charity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Believed in </a:t>
            </a:r>
            <a:r>
              <a:rPr lang="en-US" sz="3200" i="1" dirty="0" smtClean="0">
                <a:latin typeface="Bell MT" pitchFamily="18" charset="0"/>
              </a:rPr>
              <a:t>“Rugged Individualism”</a:t>
            </a:r>
          </a:p>
          <a:p>
            <a:pPr lvl="2"/>
            <a:endParaRPr lang="en-US" sz="3200" i="1" dirty="0">
              <a:latin typeface="Bell MT" pitchFamily="18" charset="0"/>
            </a:endParaRPr>
          </a:p>
          <a:p>
            <a:pPr lvl="1"/>
            <a:r>
              <a:rPr lang="en-US" dirty="0" smtClean="0">
                <a:latin typeface="Bell MT" pitchFamily="18" charset="0"/>
              </a:rPr>
              <a:t>Created an </a:t>
            </a:r>
            <a:r>
              <a:rPr lang="en-US" dirty="0" smtClean="0">
                <a:latin typeface="Bell MT" pitchFamily="18" charset="0"/>
              </a:rPr>
              <a:t>angry </a:t>
            </a:r>
            <a:r>
              <a:rPr lang="en-US" dirty="0" smtClean="0">
                <a:latin typeface="Bell MT" pitchFamily="18" charset="0"/>
              </a:rPr>
              <a:t>nation </a:t>
            </a:r>
          </a:p>
          <a:p>
            <a:pPr lvl="2"/>
            <a:r>
              <a:rPr lang="en-US" b="1" dirty="0" smtClean="0">
                <a:latin typeface="Bell MT" pitchFamily="18" charset="0"/>
              </a:rPr>
              <a:t>500 </a:t>
            </a:r>
            <a:r>
              <a:rPr lang="en-US" dirty="0" smtClean="0">
                <a:latin typeface="Bell MT" pitchFamily="18" charset="0"/>
              </a:rPr>
              <a:t>citizens of Oklahoma City raided a grocery store</a:t>
            </a:r>
          </a:p>
          <a:p>
            <a:pPr lvl="2"/>
            <a:r>
              <a:rPr lang="en-US" b="1" dirty="0" smtClean="0">
                <a:latin typeface="Bell MT" pitchFamily="18" charset="0"/>
              </a:rPr>
              <a:t>1,200</a:t>
            </a:r>
            <a:r>
              <a:rPr lang="en-US" dirty="0" smtClean="0">
                <a:latin typeface="Bell MT" pitchFamily="18" charset="0"/>
              </a:rPr>
              <a:t> citizens marched on Washington D.C.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Veterans marched from Oregon to Washington D.C. </a:t>
            </a:r>
          </a:p>
          <a:p>
            <a:pPr lvl="3"/>
            <a:r>
              <a:rPr lang="en-US" dirty="0" smtClean="0">
                <a:latin typeface="Bell MT" pitchFamily="18" charset="0"/>
              </a:rPr>
              <a:t>Grew to over </a:t>
            </a:r>
            <a:r>
              <a:rPr lang="en-US" b="1" dirty="0" smtClean="0">
                <a:latin typeface="Bell MT" pitchFamily="18" charset="0"/>
              </a:rPr>
              <a:t>1,000</a:t>
            </a:r>
            <a:r>
              <a:rPr lang="en-US" dirty="0" smtClean="0">
                <a:latin typeface="Bell MT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39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029200" cy="1143000"/>
          </a:xfrm>
        </p:spPr>
        <p:txBody>
          <a:bodyPr/>
          <a:lstStyle/>
          <a:p>
            <a:r>
              <a:rPr lang="en-US" sz="6000" b="1">
                <a:solidFill>
                  <a:srgbClr val="FF0000"/>
                </a:solidFill>
                <a:latin typeface="Impact" pitchFamily="34" charset="0"/>
              </a:rPr>
              <a:t>“Hooverville”</a:t>
            </a:r>
            <a:endParaRPr lang="en-US" sz="6000" b="1">
              <a:latin typeface="Impact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419600" cy="5867400"/>
          </a:xfrm>
        </p:spPr>
        <p:txBody>
          <a:bodyPr>
            <a:normAutofit/>
          </a:bodyPr>
          <a:lstStyle/>
          <a:p>
            <a:endParaRPr lang="en-US" b="1" dirty="0" smtClean="0">
              <a:latin typeface="Berlin Sans FB Demi" pitchFamily="34" charset="0"/>
            </a:endParaRPr>
          </a:p>
          <a:p>
            <a:r>
              <a:rPr lang="en-US" b="1" dirty="0" smtClean="0">
                <a:latin typeface="Berlin Sans FB Demi" pitchFamily="34" charset="0"/>
              </a:rPr>
              <a:t>Some </a:t>
            </a:r>
            <a:r>
              <a:rPr lang="en-US" b="1" dirty="0">
                <a:latin typeface="Berlin Sans FB Demi" pitchFamily="34" charset="0"/>
              </a:rPr>
              <a:t>families were forced to live in shanty towns</a:t>
            </a:r>
          </a:p>
          <a:p>
            <a:pPr lvl="1"/>
            <a:r>
              <a:rPr lang="en-US" b="1" dirty="0">
                <a:latin typeface="Berlin Sans FB Demi" pitchFamily="34" charset="0"/>
              </a:rPr>
              <a:t>A grouping of shacks and tents in vacant lots</a:t>
            </a:r>
            <a:endParaRPr lang="en-US" sz="2400" dirty="0">
              <a:latin typeface="Berlin Sans FB Demi" pitchFamily="34" charset="0"/>
            </a:endParaRPr>
          </a:p>
          <a:p>
            <a:r>
              <a:rPr lang="en-US" b="1" dirty="0">
                <a:latin typeface="Berlin Sans FB Demi" pitchFamily="34" charset="0"/>
              </a:rPr>
              <a:t>They were referred to as “</a:t>
            </a:r>
            <a:r>
              <a:rPr lang="en-US" b="1" dirty="0" err="1" smtClean="0">
                <a:latin typeface="Berlin Sans FB Demi" pitchFamily="34" charset="0"/>
              </a:rPr>
              <a:t>Hoovervilles</a:t>
            </a:r>
            <a:r>
              <a:rPr lang="en-US" b="1" dirty="0" smtClean="0">
                <a:latin typeface="Berlin Sans FB Demi" pitchFamily="34" charset="0"/>
              </a:rPr>
              <a:t>” </a:t>
            </a:r>
            <a:r>
              <a:rPr lang="en-US" b="1" dirty="0">
                <a:latin typeface="Berlin Sans FB Demi" pitchFamily="34" charset="0"/>
              </a:rPr>
              <a:t>because of President Hoover’s lack of help during the depression.</a:t>
            </a:r>
            <a:endParaRPr lang="en-US" sz="2800" dirty="0">
              <a:latin typeface="Berlin Sans FB Demi" pitchFamily="34" charset="0"/>
            </a:endParaRPr>
          </a:p>
        </p:txBody>
      </p:sp>
      <p:pic>
        <p:nvPicPr>
          <p:cNvPr id="15365" name="Picture 5" descr="A:\My Pictures\shanty town.gif"/>
          <p:cNvPicPr>
            <a:picLocks noChangeAspect="1" noChangeArrowheads="1"/>
          </p:cNvPicPr>
          <p:nvPr/>
        </p:nvPicPr>
        <p:blipFill>
          <a:blip r:embed="rId2" cstate="print"/>
          <a:srcRect t="18159"/>
          <a:stretch>
            <a:fillRect/>
          </a:stretch>
        </p:blipFill>
        <p:spPr bwMode="auto">
          <a:xfrm>
            <a:off x="5791200" y="0"/>
            <a:ext cx="3352800" cy="2833914"/>
          </a:xfrm>
          <a:prstGeom prst="rect">
            <a:avLst/>
          </a:prstGeom>
          <a:noFill/>
        </p:spPr>
      </p:pic>
      <p:pic>
        <p:nvPicPr>
          <p:cNvPr id="15367" name="Picture 7" descr="A:\My Pictures\squat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362200"/>
            <a:ext cx="2971800" cy="2917825"/>
          </a:xfrm>
          <a:prstGeom prst="rect">
            <a:avLst/>
          </a:prstGeom>
          <a:noFill/>
        </p:spPr>
      </p:pic>
      <p:pic>
        <p:nvPicPr>
          <p:cNvPr id="15366" name="Picture 6" descr="A:\My Pictures\shant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874168"/>
            <a:ext cx="2362200" cy="2983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3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bldLvl="2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Bell MT" pitchFamily="18" charset="0"/>
              </a:rPr>
              <a:t>Hoover-</a:t>
            </a:r>
            <a:r>
              <a:rPr lang="en-US" dirty="0" err="1" smtClean="0">
                <a:latin typeface="Bell MT" pitchFamily="18" charset="0"/>
              </a:rPr>
              <a:t>villes</a:t>
            </a:r>
            <a:r>
              <a:rPr lang="en-US" dirty="0" smtClean="0">
                <a:latin typeface="Bell MT" pitchFamily="18" charset="0"/>
              </a:rPr>
              <a:t> / Hoover Blankets 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20" y="1600200"/>
            <a:ext cx="244348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8575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41198"/>
            <a:ext cx="28575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1066800"/>
            <a:ext cx="22383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238625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07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Bell MT" pitchFamily="18" charset="0"/>
              </a:rPr>
              <a:t>Causes of the Great Depression </a:t>
            </a:r>
            <a:endParaRPr lang="en-US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991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ell MT" pitchFamily="18" charset="0"/>
              </a:rPr>
              <a:t>The Roaring 20’s 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Massive economic growth – Consumerism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High employment – assembly lines 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Easy available credit 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Low cost </a:t>
            </a:r>
            <a:r>
              <a:rPr lang="en-US" u="sng" dirty="0" smtClean="0">
                <a:latin typeface="Bell MT" pitchFamily="18" charset="0"/>
              </a:rPr>
              <a:t>stock</a:t>
            </a:r>
            <a:r>
              <a:rPr lang="en-US" dirty="0" smtClean="0">
                <a:latin typeface="Bell MT" pitchFamily="18" charset="0"/>
              </a:rPr>
              <a:t> options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Partial ownership in a business </a:t>
            </a:r>
          </a:p>
          <a:p>
            <a:pPr lvl="2"/>
            <a:endParaRPr lang="en-US" dirty="0">
              <a:latin typeface="Bell MT" pitchFamily="18" charset="0"/>
            </a:endParaRPr>
          </a:p>
          <a:p>
            <a:pPr lvl="1"/>
            <a:r>
              <a:rPr lang="en-US" dirty="0" smtClean="0">
                <a:latin typeface="Bell MT" pitchFamily="18" charset="0"/>
              </a:rPr>
              <a:t>Newly elected President Herbert Hoover</a:t>
            </a:r>
          </a:p>
          <a:p>
            <a:pPr lvl="2"/>
            <a:r>
              <a:rPr lang="en-US" sz="3600" dirty="0" smtClean="0">
                <a:latin typeface="Bell MT" pitchFamily="18" charset="0"/>
              </a:rPr>
              <a:t>Said </a:t>
            </a:r>
            <a:r>
              <a:rPr lang="en-US" sz="3600" b="1" dirty="0" smtClean="0">
                <a:latin typeface="Bell MT" pitchFamily="18" charset="0"/>
              </a:rPr>
              <a:t>“I have no fear for the future of our country, Its bright with hope” …………………</a:t>
            </a:r>
            <a:endParaRPr lang="en-US" sz="3600" dirty="0">
              <a:latin typeface="Bell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268" y="1905000"/>
            <a:ext cx="22669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4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304800"/>
            <a:ext cx="8915400" cy="6477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dirty="0" smtClean="0">
                <a:latin typeface="Bell MT" pitchFamily="18" charset="0"/>
              </a:rPr>
              <a:t>What happens to the economy when consumers buy everything they need?????? </a:t>
            </a:r>
            <a:endParaRPr lang="en-US" sz="88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7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283138"/>
                </a:solidFill>
                <a:latin typeface="Bell MT" pitchFamily="18" charset="0"/>
              </a:rPr>
              <a:t>Causes of the Great Depression 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Bell MT" pitchFamily="18" charset="0"/>
              </a:rPr>
              <a:t>Once the market ran out of consumers </a:t>
            </a:r>
          </a:p>
          <a:p>
            <a:pPr lvl="1"/>
            <a:r>
              <a:rPr lang="en-US" sz="3200" dirty="0" smtClean="0">
                <a:latin typeface="Bell MT" pitchFamily="18" charset="0"/>
              </a:rPr>
              <a:t>Investors sold off their stocks</a:t>
            </a:r>
          </a:p>
          <a:p>
            <a:pPr lvl="2"/>
            <a:r>
              <a:rPr lang="en-US" sz="2800" dirty="0" smtClean="0">
                <a:latin typeface="Bell MT" pitchFamily="18" charset="0"/>
              </a:rPr>
              <a:t>The Stock Market Crashed</a:t>
            </a:r>
          </a:p>
          <a:p>
            <a:pPr lvl="3"/>
            <a:r>
              <a:rPr lang="en-US" b="1" dirty="0" smtClean="0">
                <a:latin typeface="Bell MT" pitchFamily="18" charset="0"/>
              </a:rPr>
              <a:t>On October 29, 1929 (Black Tuesday)</a:t>
            </a:r>
          </a:p>
          <a:p>
            <a:pPr lvl="4"/>
            <a:r>
              <a:rPr lang="en-US" dirty="0" smtClean="0">
                <a:latin typeface="Bell MT" pitchFamily="18" charset="0"/>
              </a:rPr>
              <a:t>16 million shares were sold</a:t>
            </a:r>
          </a:p>
          <a:p>
            <a:pPr lvl="4"/>
            <a:r>
              <a:rPr lang="en-US" dirty="0" smtClean="0">
                <a:latin typeface="Bell MT" pitchFamily="18" charset="0"/>
              </a:rPr>
              <a:t>Lost about </a:t>
            </a:r>
            <a:r>
              <a:rPr lang="en-US" u="sng" dirty="0" smtClean="0">
                <a:solidFill>
                  <a:srgbClr val="00B050"/>
                </a:solidFill>
                <a:latin typeface="Bell MT" pitchFamily="18" charset="0"/>
              </a:rPr>
              <a:t>$15 billion </a:t>
            </a:r>
          </a:p>
          <a:p>
            <a:pPr lvl="4"/>
            <a:endParaRPr lang="en-US" dirty="0">
              <a:latin typeface="Bell MT" pitchFamily="18" charset="0"/>
            </a:endParaRPr>
          </a:p>
          <a:p>
            <a:pPr lvl="1"/>
            <a:r>
              <a:rPr lang="en-US" sz="3200" dirty="0" smtClean="0">
                <a:latin typeface="Bell MT" pitchFamily="18" charset="0"/>
              </a:rPr>
              <a:t>Banks Closed</a:t>
            </a:r>
          </a:p>
          <a:p>
            <a:pPr lvl="2"/>
            <a:r>
              <a:rPr lang="en-US" sz="2800" dirty="0" smtClean="0">
                <a:latin typeface="Bell MT" pitchFamily="18" charset="0"/>
              </a:rPr>
              <a:t>Banks had loaned out over </a:t>
            </a:r>
            <a:r>
              <a:rPr lang="en-US" sz="2800" u="sng" dirty="0" smtClean="0">
                <a:solidFill>
                  <a:srgbClr val="00B050"/>
                </a:solidFill>
                <a:latin typeface="Bell MT" pitchFamily="18" charset="0"/>
              </a:rPr>
              <a:t>$6 billion </a:t>
            </a:r>
            <a:r>
              <a:rPr lang="en-US" sz="2800" dirty="0" smtClean="0">
                <a:latin typeface="Bell MT" pitchFamily="18" charset="0"/>
              </a:rPr>
              <a:t>to investors </a:t>
            </a:r>
          </a:p>
          <a:p>
            <a:pPr lvl="3"/>
            <a:r>
              <a:rPr lang="en-US" dirty="0" smtClean="0">
                <a:latin typeface="Bell MT" pitchFamily="18" charset="0"/>
              </a:rPr>
              <a:t>Investors didn’t have any money</a:t>
            </a:r>
          </a:p>
          <a:p>
            <a:pPr lvl="4"/>
            <a:r>
              <a:rPr lang="en-US" sz="4000" b="1" dirty="0" smtClean="0">
                <a:latin typeface="Bell MT" pitchFamily="18" charset="0"/>
              </a:rPr>
              <a:t>No one had available money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54" y="2133600"/>
            <a:ext cx="295794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1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283138"/>
                </a:solidFill>
                <a:latin typeface="Bell MT" pitchFamily="18" charset="0"/>
              </a:rPr>
              <a:t>Causes of the Great Depression 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154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ell MT" pitchFamily="18" charset="0"/>
              </a:rPr>
              <a:t>Low Interest Rates</a:t>
            </a:r>
          </a:p>
          <a:p>
            <a:pPr marL="834390" lvl="1" indent="-514350"/>
            <a:r>
              <a:rPr lang="en-US" dirty="0" smtClean="0">
                <a:latin typeface="Bell MT" pitchFamily="18" charset="0"/>
              </a:rPr>
              <a:t>Companies borrowed and spent more than necessary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ell MT" pitchFamily="18" charset="0"/>
              </a:rPr>
              <a:t>Overproduction </a:t>
            </a:r>
          </a:p>
          <a:p>
            <a:pPr marL="834390" lvl="1" indent="-514350"/>
            <a:r>
              <a:rPr lang="en-US" dirty="0" smtClean="0">
                <a:latin typeface="Bell MT" pitchFamily="18" charset="0"/>
              </a:rPr>
              <a:t>Companies made more than could be sold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ell MT" pitchFamily="18" charset="0"/>
              </a:rPr>
              <a:t>Uneven distribution of wealth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ell MT" pitchFamily="18" charset="0"/>
              </a:rPr>
              <a:t>High Tariffs</a:t>
            </a:r>
          </a:p>
          <a:p>
            <a:pPr marL="834390" lvl="1" indent="-514350"/>
            <a:r>
              <a:rPr lang="en-US" dirty="0" smtClean="0">
                <a:latin typeface="Bell MT" pitchFamily="18" charset="0"/>
              </a:rPr>
              <a:t>  paying off WW I debt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ell MT" pitchFamily="18" charset="0"/>
              </a:rPr>
              <a:t>Stock </a:t>
            </a:r>
            <a:r>
              <a:rPr lang="en-US" b="1" dirty="0">
                <a:latin typeface="Bell MT" pitchFamily="18" charset="0"/>
              </a:rPr>
              <a:t>M</a:t>
            </a:r>
            <a:r>
              <a:rPr lang="en-US" b="1" dirty="0" smtClean="0">
                <a:latin typeface="Bell MT" pitchFamily="18" charset="0"/>
              </a:rPr>
              <a:t>arket speculations </a:t>
            </a:r>
          </a:p>
          <a:p>
            <a:pPr marL="834390" lvl="1" indent="-514350"/>
            <a:r>
              <a:rPr lang="en-US" dirty="0" smtClean="0">
                <a:latin typeface="Bell MT" pitchFamily="18" charset="0"/>
              </a:rPr>
              <a:t>Investors unwilling to gamble – sold shares</a:t>
            </a:r>
            <a:endParaRPr lang="en-U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7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The Great Depression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816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By 1930 – 1,352 banks closed</a:t>
            </a:r>
          </a:p>
          <a:p>
            <a:r>
              <a:rPr lang="en-US" dirty="0" smtClean="0">
                <a:latin typeface="Bell MT" pitchFamily="18" charset="0"/>
              </a:rPr>
              <a:t>By 1932 – more than 30,000 companies closed</a:t>
            </a:r>
          </a:p>
          <a:p>
            <a:r>
              <a:rPr lang="en-US" dirty="0" smtClean="0">
                <a:latin typeface="Bell MT" pitchFamily="18" charset="0"/>
              </a:rPr>
              <a:t>By 1933 – 9,000 banks closed</a:t>
            </a:r>
          </a:p>
          <a:p>
            <a:r>
              <a:rPr lang="en-US" dirty="0" smtClean="0">
                <a:latin typeface="Bell MT" pitchFamily="18" charset="0"/>
              </a:rPr>
              <a:t>By 1933 – more than 12 million workers unemployed </a:t>
            </a:r>
            <a:endParaRPr lang="en-US" dirty="0">
              <a:latin typeface="Bell MT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53258"/>
            <a:ext cx="5299364" cy="318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3657600" cy="308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0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Berlin Sans FB Demi" pitchFamily="34" charset="0"/>
              </a:rPr>
              <a:t>Great Depression Stats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r>
              <a:rPr lang="en-US" b="1" dirty="0">
                <a:latin typeface="Berlin Sans FB Demi" pitchFamily="34" charset="0"/>
              </a:rPr>
              <a:t>Average rate of unemployment</a:t>
            </a:r>
            <a:r>
              <a:rPr lang="en-US" dirty="0" smtClean="0">
                <a:latin typeface="Berlin Sans FB Demi" pitchFamily="34" charset="0"/>
              </a:rPr>
              <a:t/>
            </a:r>
            <a:br>
              <a:rPr lang="en-US" dirty="0" smtClean="0">
                <a:latin typeface="Berlin Sans FB Demi" pitchFamily="34" charset="0"/>
              </a:rPr>
            </a:b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in 1929: 3.2%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</a:b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in 1930: 8.9%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</a:b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in 1931: 16.3%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</a:b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in 1932: 24.1%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</a:b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in 1933: 24.9%</a:t>
            </a:r>
          </a:p>
        </p:txBody>
      </p:sp>
      <p:pic>
        <p:nvPicPr>
          <p:cNvPr id="32770" name="Picture 2" descr="http://www.autolife.umd.umich.edu/Design/Gartman/D_Casestudy/ID77794_depress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00200"/>
            <a:ext cx="5257800" cy="4185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56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Berlin Sans FB Demi" pitchFamily="34" charset="0"/>
              </a:rPr>
              <a:t>Many waited in unemployment lines hoping for a job.</a:t>
            </a:r>
          </a:p>
        </p:txBody>
      </p:sp>
      <p:pic>
        <p:nvPicPr>
          <p:cNvPr id="17411" name="Picture 3" descr="A:\My Pictures\Unemploym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6181"/>
            <a:ext cx="4781045" cy="5521819"/>
          </a:xfrm>
          <a:prstGeom prst="rect">
            <a:avLst/>
          </a:prstGeom>
          <a:noFill/>
        </p:spPr>
      </p:pic>
      <p:pic>
        <p:nvPicPr>
          <p:cNvPr id="4" name="Picture 4" descr="P:\English II\T.K.A.M\soup 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271" y="2514600"/>
            <a:ext cx="4455729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09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Berlin Sans FB Demi" pitchFamily="34" charset="0"/>
              </a:rPr>
              <a:t>Some families were forced to relocate because they had no money.</a:t>
            </a:r>
          </a:p>
        </p:txBody>
      </p:sp>
      <p:pic>
        <p:nvPicPr>
          <p:cNvPr id="13315" name="Picture 3" descr="A:\My Pictures\relocating.gif"/>
          <p:cNvPicPr>
            <a:picLocks noChangeAspect="1" noChangeArrowheads="1"/>
          </p:cNvPicPr>
          <p:nvPr/>
        </p:nvPicPr>
        <p:blipFill>
          <a:blip r:embed="rId2" cstate="print"/>
          <a:srcRect l="1515" t="13263" r="4546" b="13940"/>
          <a:stretch>
            <a:fillRect/>
          </a:stretch>
        </p:blipFill>
        <p:spPr bwMode="auto">
          <a:xfrm>
            <a:off x="990600" y="1371599"/>
            <a:ext cx="7162800" cy="5429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14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11741</TotalTime>
  <Words>440</Words>
  <Application>Microsoft Office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Bell MT</vt:lpstr>
      <vt:lpstr>Berlin Sans FB Demi</vt:lpstr>
      <vt:lpstr>Calibri</vt:lpstr>
      <vt:lpstr>Impact</vt:lpstr>
      <vt:lpstr>Tw Cen MT</vt:lpstr>
      <vt:lpstr>Wingdings</vt:lpstr>
      <vt:lpstr>Wingdings 2</vt:lpstr>
      <vt:lpstr>Median</vt:lpstr>
      <vt:lpstr>1_Median</vt:lpstr>
      <vt:lpstr>Chapter 18: The Great Depression  </vt:lpstr>
      <vt:lpstr>Causes of the Great Depression </vt:lpstr>
      <vt:lpstr>PowerPoint Presentation</vt:lpstr>
      <vt:lpstr>Causes of the Great Depression </vt:lpstr>
      <vt:lpstr>Causes of the Great Depression </vt:lpstr>
      <vt:lpstr>The Great Depression </vt:lpstr>
      <vt:lpstr>Great Depression Stats</vt:lpstr>
      <vt:lpstr>Many waited in unemployment lines hoping for a job.</vt:lpstr>
      <vt:lpstr>Some families were forced to relocate because they had no money.</vt:lpstr>
      <vt:lpstr>People in cities would wait in line for bread to bring to their family.</vt:lpstr>
      <vt:lpstr>The Dust Bowls </vt:lpstr>
      <vt:lpstr>PowerPoint Presentation</vt:lpstr>
      <vt:lpstr>PowerPoint Presentation</vt:lpstr>
      <vt:lpstr>Hoover   vs. The Depression </vt:lpstr>
      <vt:lpstr>Hoover   vs. The Depression </vt:lpstr>
      <vt:lpstr>“Hooverville”</vt:lpstr>
      <vt:lpstr>Hoover-villes / Hoover Blankets </vt:lpstr>
    </vt:vector>
  </TitlesOfParts>
  <Company>Onslow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18: The Great Depression</dc:title>
  <dc:creator>Dustin Johns</dc:creator>
  <cp:lastModifiedBy>Brittany Carden</cp:lastModifiedBy>
  <cp:revision>19</cp:revision>
  <cp:lastPrinted>2015-11-04T17:57:46Z</cp:lastPrinted>
  <dcterms:created xsi:type="dcterms:W3CDTF">2012-12-09T23:07:24Z</dcterms:created>
  <dcterms:modified xsi:type="dcterms:W3CDTF">2015-11-10T15:12:19Z</dcterms:modified>
</cp:coreProperties>
</file>