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98F7539-14E0-42A0-BD8A-AAAB23CACBE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DCD9D0-26C1-4B85-9B11-1905675112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539-14E0-42A0-BD8A-AAAB23CACBE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D9D0-26C1-4B85-9B11-1905675112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98F7539-14E0-42A0-BD8A-AAAB23CACBE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DCD9D0-26C1-4B85-9B11-1905675112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539-14E0-42A0-BD8A-AAAB23CACBE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DCD9D0-26C1-4B85-9B11-1905675112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539-14E0-42A0-BD8A-AAAB23CACBE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DCD9D0-26C1-4B85-9B11-19056751129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98F7539-14E0-42A0-BD8A-AAAB23CACBE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DCD9D0-26C1-4B85-9B11-19056751129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98F7539-14E0-42A0-BD8A-AAAB23CACBE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DCD9D0-26C1-4B85-9B11-19056751129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539-14E0-42A0-BD8A-AAAB23CACBE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DCD9D0-26C1-4B85-9B11-1905675112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539-14E0-42A0-BD8A-AAAB23CACBE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DCD9D0-26C1-4B85-9B11-1905675112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539-14E0-42A0-BD8A-AAAB23CACBE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DCD9D0-26C1-4B85-9B11-1905675112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98F7539-14E0-42A0-BD8A-AAAB23CACBE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DCD9D0-26C1-4B85-9B11-19056751129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8F7539-14E0-42A0-BD8A-AAAB23CACBE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DCD9D0-26C1-4B85-9B11-1905675112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youtube.com/watch?v=tfUYi8ehLM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038600"/>
            <a:ext cx="8610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Papyrus" pitchFamily="66" charset="0"/>
              </a:rPr>
              <a:t>Chapter 15:</a:t>
            </a:r>
            <a:br>
              <a:rPr lang="en-US" b="1" dirty="0" smtClean="0">
                <a:latin typeface="Papyrus" pitchFamily="66" charset="0"/>
              </a:rPr>
            </a:br>
            <a:r>
              <a:rPr lang="en-US" b="1" dirty="0" smtClean="0">
                <a:latin typeface="Papyrus" pitchFamily="66" charset="0"/>
              </a:rPr>
              <a:t>The Progressive Movements</a:t>
            </a:r>
            <a:br>
              <a:rPr lang="en-US" b="1" dirty="0" smtClean="0">
                <a:latin typeface="Papyrus" pitchFamily="66" charset="0"/>
              </a:rPr>
            </a:br>
            <a:r>
              <a:rPr lang="en-US" b="1" dirty="0" smtClean="0">
                <a:latin typeface="Papyrus" pitchFamily="66" charset="0"/>
              </a:rPr>
              <a:t> 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Papyrus" pitchFamily="66" charset="0"/>
              </a:rPr>
              <a:t>Sections 1 &amp; 2: Reform</a:t>
            </a:r>
            <a:endParaRPr lang="en-US" sz="4000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Papyrus" pitchFamily="66" charset="0"/>
              </a:rPr>
              <a:t>Election of 1912</a:t>
            </a:r>
            <a:endParaRPr lang="en-US" sz="6000" b="1" dirty="0">
              <a:latin typeface="Papyru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96276037"/>
              </p:ext>
            </p:extLst>
          </p:nvPr>
        </p:nvGraphicFramePr>
        <p:xfrm>
          <a:off x="152400" y="1600200"/>
          <a:ext cx="88392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2061882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Papyrus" pitchFamily="66" charset="0"/>
                        </a:rPr>
                        <a:t>Theodore</a:t>
                      </a:r>
                      <a:r>
                        <a:rPr lang="en-US" sz="3200" baseline="0" dirty="0" smtClean="0">
                          <a:latin typeface="Papyrus" pitchFamily="66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3200" baseline="0" dirty="0" smtClean="0">
                          <a:latin typeface="Papyrus" pitchFamily="66" charset="0"/>
                        </a:rPr>
                        <a:t>“Teddy” </a:t>
                      </a:r>
                    </a:p>
                    <a:p>
                      <a:pPr algn="l"/>
                      <a:r>
                        <a:rPr lang="en-US" sz="3200" baseline="0" dirty="0" smtClean="0">
                          <a:latin typeface="Papyrus" pitchFamily="66" charset="0"/>
                        </a:rPr>
                        <a:t>Roosevelt</a:t>
                      </a:r>
                      <a:endParaRPr lang="en-US" sz="3200" dirty="0">
                        <a:latin typeface="Papyru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Papyrus" pitchFamily="66" charset="0"/>
                        </a:rPr>
                        <a:t>Woodrow </a:t>
                      </a:r>
                    </a:p>
                    <a:p>
                      <a:pPr algn="l"/>
                      <a:r>
                        <a:rPr lang="en-US" sz="3200" dirty="0" smtClean="0">
                          <a:latin typeface="Papyrus" pitchFamily="66" charset="0"/>
                        </a:rPr>
                        <a:t>Wilson</a:t>
                      </a:r>
                      <a:endParaRPr lang="en-US" sz="3200" dirty="0">
                        <a:latin typeface="Papyrus" pitchFamily="66" charset="0"/>
                      </a:endParaRPr>
                    </a:p>
                  </a:txBody>
                  <a:tcPr/>
                </a:tc>
              </a:tr>
              <a:tr h="7171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Papyrus" pitchFamily="66" charset="0"/>
                        </a:rPr>
                        <a:t>Progressive Party “Bull Moose”</a:t>
                      </a:r>
                      <a:endParaRPr lang="en-US" sz="2400" dirty="0">
                        <a:latin typeface="Papyru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Papyrus" pitchFamily="66" charset="0"/>
                        </a:rPr>
                        <a:t>Democratic</a:t>
                      </a:r>
                      <a:r>
                        <a:rPr lang="en-US" sz="2400" baseline="0" dirty="0" smtClean="0">
                          <a:latin typeface="Papyrus" pitchFamily="66" charset="0"/>
                        </a:rPr>
                        <a:t> </a:t>
                      </a:r>
                      <a:endParaRPr lang="en-US" sz="2400" dirty="0">
                        <a:latin typeface="Papyrus" pitchFamily="66" charset="0"/>
                      </a:endParaRPr>
                    </a:p>
                  </a:txBody>
                  <a:tcPr/>
                </a:tc>
              </a:tr>
              <a:tr h="82475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Papyrus" pitchFamily="66" charset="0"/>
                        </a:rPr>
                        <a:t>New Nationalism</a:t>
                      </a:r>
                      <a:r>
                        <a:rPr lang="en-US" sz="4000" baseline="0" dirty="0" smtClean="0">
                          <a:latin typeface="Papyrus" pitchFamily="66" charset="0"/>
                        </a:rPr>
                        <a:t> </a:t>
                      </a:r>
                      <a:endParaRPr lang="en-US" sz="4000" dirty="0">
                        <a:latin typeface="Papyru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Papyrus" pitchFamily="66" charset="0"/>
                        </a:rPr>
                        <a:t>New Freedom </a:t>
                      </a:r>
                      <a:endParaRPr lang="en-US" sz="4000" dirty="0">
                        <a:latin typeface="Papyrus" pitchFamily="66" charset="0"/>
                      </a:endParaRPr>
                    </a:p>
                  </a:txBody>
                  <a:tcPr/>
                </a:tc>
              </a:tr>
              <a:tr h="1501588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latin typeface="Papyrus" pitchFamily="66" charset="0"/>
                        </a:rPr>
                        <a:t>Protect women/children</a:t>
                      </a:r>
                      <a:r>
                        <a:rPr lang="en-US" sz="2800" baseline="0" dirty="0" smtClean="0">
                          <a:latin typeface="Papyrus" pitchFamily="66" charset="0"/>
                        </a:rPr>
                        <a:t> in labor force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en-US" sz="2800" baseline="0" dirty="0" smtClean="0">
                          <a:latin typeface="Papyrus" pitchFamily="66" charset="0"/>
                        </a:rPr>
                        <a:t>Workers compensation </a:t>
                      </a:r>
                      <a:endParaRPr lang="en-US" sz="2800" dirty="0">
                        <a:latin typeface="Papyru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latin typeface="Papyrus" pitchFamily="66" charset="0"/>
                        </a:rPr>
                        <a:t>Destroy</a:t>
                      </a:r>
                      <a:r>
                        <a:rPr lang="en-US" sz="2800" baseline="0" dirty="0" smtClean="0">
                          <a:latin typeface="Papyrus" pitchFamily="66" charset="0"/>
                        </a:rPr>
                        <a:t> Monopolies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latin typeface="Papyrus" pitchFamily="66" charset="0"/>
                        </a:rPr>
                        <a:t>Increase competition</a:t>
                      </a:r>
                      <a:r>
                        <a:rPr lang="en-US" sz="2800" baseline="0" dirty="0" smtClean="0">
                          <a:latin typeface="Papyrus" pitchFamily="66" charset="0"/>
                        </a:rPr>
                        <a:t> </a:t>
                      </a:r>
                      <a:endParaRPr lang="en-US" sz="2800" dirty="0">
                        <a:latin typeface="Papyru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1504950" cy="177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765" y="1648516"/>
            <a:ext cx="1807509" cy="17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9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5035" cy="684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7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Papyrus" pitchFamily="66" charset="0"/>
              </a:rPr>
              <a:t>Wilson’s Reforms</a:t>
            </a:r>
            <a:endParaRPr lang="en-US" sz="6000" b="1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5105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latin typeface="Papyrus" pitchFamily="66" charset="0"/>
              </a:rPr>
              <a:t>Reduce Tariffs</a:t>
            </a:r>
          </a:p>
          <a:p>
            <a:pPr marL="834390" lvl="1" indent="-514350"/>
            <a:r>
              <a:rPr lang="en-US" dirty="0" smtClean="0">
                <a:latin typeface="Papyrus" pitchFamily="66" charset="0"/>
              </a:rPr>
              <a:t>Lower price = more competition = better product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Papyru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latin typeface="Papyrus" pitchFamily="66" charset="0"/>
              </a:rPr>
              <a:t>Income Tax </a:t>
            </a:r>
            <a:r>
              <a:rPr lang="en-US" sz="2800" b="1" dirty="0" smtClean="0">
                <a:latin typeface="Papyrus" pitchFamily="66" charset="0"/>
              </a:rPr>
              <a:t>(16</a:t>
            </a:r>
            <a:r>
              <a:rPr lang="en-US" sz="2800" b="1" baseline="30000" dirty="0" smtClean="0">
                <a:latin typeface="Papyrus" pitchFamily="66" charset="0"/>
              </a:rPr>
              <a:t>th</a:t>
            </a:r>
            <a:r>
              <a:rPr lang="en-US" sz="2800" b="1" dirty="0" smtClean="0">
                <a:latin typeface="Papyrus" pitchFamily="66" charset="0"/>
              </a:rPr>
              <a:t> Amendment)</a:t>
            </a:r>
          </a:p>
          <a:p>
            <a:pPr marL="834390" lvl="1" indent="-514350"/>
            <a:r>
              <a:rPr lang="en-US" dirty="0" smtClean="0">
                <a:latin typeface="Papyrus" pitchFamily="66" charset="0"/>
              </a:rPr>
              <a:t>Tax on individuals earnings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Papyru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latin typeface="Papyrus" pitchFamily="66" charset="0"/>
              </a:rPr>
              <a:t>Federal Reserve System</a:t>
            </a:r>
          </a:p>
          <a:p>
            <a:pPr marL="834390" lvl="1" indent="-514350"/>
            <a:r>
              <a:rPr lang="en-US" dirty="0" smtClean="0">
                <a:latin typeface="Papyrus" pitchFamily="66" charset="0"/>
              </a:rPr>
              <a:t>Federal Bank</a:t>
            </a:r>
          </a:p>
          <a:p>
            <a:pPr marL="1108710" lvl="2" indent="-514350"/>
            <a:r>
              <a:rPr lang="en-US" dirty="0" smtClean="0">
                <a:latin typeface="Papyrus" pitchFamily="66" charset="0"/>
              </a:rPr>
              <a:t>National supervision of the banks </a:t>
            </a:r>
          </a:p>
          <a:p>
            <a:pPr marL="1108710" lvl="2" indent="-514350"/>
            <a:r>
              <a:rPr lang="en-US" dirty="0">
                <a:latin typeface="Papyrus" panose="03070502060502030205" pitchFamily="66" charset="0"/>
              </a:rPr>
              <a:t>Banks were notorious for crashing, </a:t>
            </a:r>
            <a:endParaRPr lang="en-US" dirty="0" smtClean="0">
              <a:latin typeface="Papyrus" panose="03070502060502030205" pitchFamily="66" charset="0"/>
            </a:endParaRPr>
          </a:p>
          <a:p>
            <a:pPr marL="1051560" lvl="3" indent="0">
              <a:buNone/>
            </a:pPr>
            <a:r>
              <a:rPr lang="en-US" dirty="0" smtClean="0">
                <a:latin typeface="Papyrus" panose="03070502060502030205" pitchFamily="66" charset="0"/>
              </a:rPr>
              <a:t>and </a:t>
            </a:r>
            <a:r>
              <a:rPr lang="en-US" dirty="0">
                <a:latin typeface="Papyrus" panose="03070502060502030205" pitchFamily="66" charset="0"/>
              </a:rPr>
              <a:t>people lost the money they had saved.</a:t>
            </a:r>
          </a:p>
          <a:p>
            <a:pPr marL="834390" lvl="1" indent="-514350"/>
            <a:endParaRPr lang="en-US" dirty="0">
              <a:latin typeface="Papyrus" panose="03070502060502030205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05100"/>
            <a:ext cx="342900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7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3B3B3B"/>
                </a:solidFill>
                <a:latin typeface="Papyrus" pitchFamily="66" charset="0"/>
              </a:rPr>
              <a:t>Wilson’s Reforms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763000" cy="51816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>
                <a:latin typeface="Papyrus" pitchFamily="66" charset="0"/>
              </a:rPr>
              <a:t>Clayton Antitrust Act</a:t>
            </a:r>
          </a:p>
          <a:p>
            <a:pPr marL="834390" lvl="1" indent="-514350"/>
            <a:r>
              <a:rPr lang="en-US" dirty="0" smtClean="0">
                <a:latin typeface="Papyrus" pitchFamily="66" charset="0"/>
              </a:rPr>
              <a:t>Outlawed certain practices that restricted competition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latin typeface="Papyrus" pitchFamily="66" charset="0"/>
              </a:rPr>
              <a:t>Keating-Owen Child Labor Act</a:t>
            </a:r>
          </a:p>
          <a:p>
            <a:pPr marL="834390" lvl="1" indent="-514350"/>
            <a:r>
              <a:rPr lang="en-US" dirty="0" smtClean="0">
                <a:latin typeface="Papyrus" pitchFamily="66" charset="0"/>
              </a:rPr>
              <a:t>Prohibited the employment of anyone under age of 14 to work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Papyrus" pitchFamily="66" charset="0"/>
              </a:rPr>
              <a:t>NAACP</a:t>
            </a:r>
          </a:p>
          <a:p>
            <a:pPr marL="834390" lvl="1" indent="-514350"/>
            <a:r>
              <a:rPr lang="en-US" sz="2200" dirty="0" smtClean="0">
                <a:latin typeface="Papyrus" pitchFamily="66" charset="0"/>
              </a:rPr>
              <a:t>National Association for the Advancement of Colored People </a:t>
            </a:r>
          </a:p>
          <a:p>
            <a:pPr marL="834390" lvl="1" indent="-514350"/>
            <a:r>
              <a:rPr lang="en-US" sz="2200" dirty="0">
                <a:latin typeface="Papyrus" pitchFamily="66" charset="0"/>
                <a:hlinkClick r:id="rId2"/>
              </a:rPr>
              <a:t>http://</a:t>
            </a:r>
            <a:r>
              <a:rPr lang="en-US" sz="2200" dirty="0" smtClean="0">
                <a:latin typeface="Papyrus" pitchFamily="66" charset="0"/>
                <a:hlinkClick r:id="rId2"/>
              </a:rPr>
              <a:t>www.youtube.com/watch?v=tfUYi8ehLMk</a:t>
            </a:r>
            <a:endParaRPr lang="en-US" sz="2200" dirty="0" smtClean="0">
              <a:latin typeface="Papyrus" pitchFamily="66" charset="0"/>
            </a:endParaRPr>
          </a:p>
          <a:p>
            <a:pPr marL="834390" lvl="1" indent="-514350"/>
            <a:endParaRPr lang="en-US" sz="2200" dirty="0">
              <a:latin typeface="Papyru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12327"/>
            <a:ext cx="1875559" cy="143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1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Papyrus" panose="03070502060502030205" pitchFamily="66" charset="0"/>
              </a:rPr>
              <a:t>Was the Progressive Movement a Success?</a:t>
            </a:r>
            <a:endParaRPr lang="en-US" b="1" dirty="0"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 panose="03070502060502030205" pitchFamily="66" charset="0"/>
              </a:rPr>
              <a:t>Although all of the problems Progressives sought to improve were not solved, the movement sparked changes that greatly improved American politics, labor, and society.</a:t>
            </a:r>
          </a:p>
          <a:p>
            <a:endParaRPr lang="en-US" dirty="0" smtClean="0">
              <a:latin typeface="Papyrus" panose="03070502060502030205" pitchFamily="66" charset="0"/>
            </a:endParaRPr>
          </a:p>
          <a:p>
            <a:r>
              <a:rPr lang="en-US" b="1" dirty="0" smtClean="0">
                <a:latin typeface="Papyrus" panose="03070502060502030205" pitchFamily="66" charset="0"/>
              </a:rPr>
              <a:t>Evidence:</a:t>
            </a:r>
          </a:p>
          <a:p>
            <a:r>
              <a:rPr lang="en-US" dirty="0" smtClean="0">
                <a:solidFill>
                  <a:srgbClr val="FF0000"/>
                </a:solidFill>
                <a:latin typeface="Papyrus" panose="03070502060502030205" pitchFamily="66" charset="0"/>
              </a:rPr>
              <a:t>16</a:t>
            </a:r>
            <a:r>
              <a:rPr lang="en-US" baseline="30000" dirty="0" smtClean="0">
                <a:solidFill>
                  <a:srgbClr val="FF0000"/>
                </a:solidFill>
                <a:latin typeface="Papyrus" panose="03070502060502030205" pitchFamily="66" charset="0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Papyrus" panose="03070502060502030205" pitchFamily="66" charset="0"/>
              </a:rPr>
              <a:t> Amendment: income tax</a:t>
            </a:r>
          </a:p>
          <a:p>
            <a:r>
              <a:rPr lang="en-US" dirty="0" smtClean="0">
                <a:solidFill>
                  <a:srgbClr val="FF0000"/>
                </a:solidFill>
                <a:latin typeface="Papyrus" panose="03070502060502030205" pitchFamily="66" charset="0"/>
              </a:rPr>
              <a:t>17</a:t>
            </a:r>
            <a:r>
              <a:rPr lang="en-US" baseline="30000" dirty="0" smtClean="0">
                <a:solidFill>
                  <a:srgbClr val="FF0000"/>
                </a:solidFill>
                <a:latin typeface="Papyrus" panose="03070502060502030205" pitchFamily="66" charset="0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Papyrus" panose="03070502060502030205" pitchFamily="66" charset="0"/>
              </a:rPr>
              <a:t> Amendment: direct election of Senators</a:t>
            </a:r>
          </a:p>
          <a:p>
            <a:r>
              <a:rPr lang="en-US" dirty="0" smtClean="0">
                <a:solidFill>
                  <a:srgbClr val="FF0000"/>
                </a:solidFill>
                <a:latin typeface="Papyrus" panose="03070502060502030205" pitchFamily="66" charset="0"/>
              </a:rPr>
              <a:t>18</a:t>
            </a:r>
            <a:r>
              <a:rPr lang="en-US" baseline="30000" dirty="0" smtClean="0">
                <a:solidFill>
                  <a:srgbClr val="FF0000"/>
                </a:solidFill>
                <a:latin typeface="Papyrus" panose="03070502060502030205" pitchFamily="66" charset="0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Papyrus" panose="03070502060502030205" pitchFamily="66" charset="0"/>
              </a:rPr>
              <a:t> Amendment: prohibition of alcohol</a:t>
            </a:r>
          </a:p>
          <a:p>
            <a:r>
              <a:rPr lang="en-US" dirty="0" smtClean="0">
                <a:solidFill>
                  <a:srgbClr val="FF0000"/>
                </a:solidFill>
                <a:latin typeface="Papyrus" panose="03070502060502030205" pitchFamily="66" charset="0"/>
              </a:rPr>
              <a:t>19</a:t>
            </a:r>
            <a:r>
              <a:rPr lang="en-US" baseline="30000" dirty="0" smtClean="0">
                <a:solidFill>
                  <a:srgbClr val="FF0000"/>
                </a:solidFill>
                <a:latin typeface="Papyrus" panose="03070502060502030205" pitchFamily="66" charset="0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Papyrus" panose="03070502060502030205" pitchFamily="66" charset="0"/>
              </a:rPr>
              <a:t> Amendment: women’s suffrage</a:t>
            </a:r>
            <a:endParaRPr lang="en-US" dirty="0">
              <a:solidFill>
                <a:srgbClr val="FF000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apyrus" panose="03070502060502030205" pitchFamily="66" charset="0"/>
              </a:rPr>
              <a:t>Who were Progressives?</a:t>
            </a:r>
            <a:endParaRPr lang="en-US" b="1" dirty="0"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7213663" cy="44958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Papyrus" panose="03070502060502030205" pitchFamily="66" charset="0"/>
              </a:rPr>
              <a:t>Middle Class, Urban Dwellers, Well-Educated, Reformers</a:t>
            </a:r>
          </a:p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 smtClean="0">
                <a:latin typeface="Papyrus" panose="03070502060502030205" pitchFamily="66" charset="0"/>
              </a:rPr>
              <a:t>		Goal: </a:t>
            </a:r>
            <a:r>
              <a:rPr lang="en-US" b="1" dirty="0">
                <a:solidFill>
                  <a:srgbClr val="FF0000"/>
                </a:solidFill>
                <a:latin typeface="Papyrus" panose="03070502060502030205" pitchFamily="66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mprove </a:t>
            </a:r>
            <a:r>
              <a:rPr lang="en-US" b="1" dirty="0">
                <a:solidFill>
                  <a:srgbClr val="FF0000"/>
                </a:solidFill>
                <a:latin typeface="Papyrus" panose="03070502060502030205" pitchFamily="66" charset="0"/>
              </a:rPr>
              <a:t>life in the industrial age</a:t>
            </a:r>
          </a:p>
          <a:p>
            <a:endParaRPr lang="en-US" b="1" dirty="0" smtClean="0">
              <a:latin typeface="Papyrus" panose="03070502060502030205" pitchFamily="66" charset="0"/>
            </a:endParaRPr>
          </a:p>
          <a:p>
            <a:r>
              <a:rPr lang="en-US" b="1" dirty="0" smtClean="0">
                <a:latin typeface="Papyrus" panose="03070502060502030205" pitchFamily="66" charset="0"/>
              </a:rPr>
              <a:t>SUPPORTERS:</a:t>
            </a:r>
          </a:p>
          <a:p>
            <a:r>
              <a:rPr lang="en-US" dirty="0">
                <a:latin typeface="Papyrus" panose="03070502060502030205" pitchFamily="66" charset="0"/>
              </a:rPr>
              <a:t>Theodore </a:t>
            </a:r>
            <a:r>
              <a:rPr lang="en-US" dirty="0" smtClean="0">
                <a:latin typeface="Papyrus" panose="03070502060502030205" pitchFamily="66" charset="0"/>
              </a:rPr>
              <a:t>Roosevelt</a:t>
            </a:r>
            <a:endParaRPr lang="en-US" dirty="0">
              <a:latin typeface="Papyrus" panose="03070502060502030205" pitchFamily="66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Papyrus" panose="03070502060502030205" pitchFamily="66" charset="0"/>
              </a:rPr>
              <a:t>“Muckrakers</a:t>
            </a:r>
            <a:r>
              <a:rPr lang="en-US" b="1" dirty="0">
                <a:solidFill>
                  <a:srgbClr val="FF0000"/>
                </a:solidFill>
                <a:latin typeface="Papyrus" panose="03070502060502030205" pitchFamily="66" charset="0"/>
              </a:rPr>
              <a:t>” - writers of the era who exposed areas of society in need of reform</a:t>
            </a:r>
          </a:p>
          <a:p>
            <a:r>
              <a:rPr lang="en-US" dirty="0">
                <a:latin typeface="Papyrus" panose="03070502060502030205" pitchFamily="66" charset="0"/>
              </a:rPr>
              <a:t>Presidents Taft and Wilson</a:t>
            </a:r>
          </a:p>
        </p:txBody>
      </p:sp>
      <p:pic>
        <p:nvPicPr>
          <p:cNvPr id="4" name="Picture 13" descr="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213663" y="4294886"/>
            <a:ext cx="1879473" cy="250596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69969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Papyrus" pitchFamily="66" charset="0"/>
              </a:rPr>
              <a:t>Social Reforms</a:t>
            </a:r>
            <a:endParaRPr lang="en-US" sz="6000" b="1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458200" cy="49530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Papyrus" pitchFamily="66" charset="0"/>
              </a:rPr>
              <a:t>Suffrage </a:t>
            </a:r>
          </a:p>
          <a:p>
            <a:pPr lvl="1"/>
            <a:r>
              <a:rPr lang="en-US" sz="3700" dirty="0" smtClean="0">
                <a:latin typeface="Papyrus" pitchFamily="66" charset="0"/>
              </a:rPr>
              <a:t>(19</a:t>
            </a:r>
            <a:r>
              <a:rPr lang="en-US" sz="3700" baseline="30000" dirty="0" smtClean="0">
                <a:latin typeface="Papyrus" pitchFamily="66" charset="0"/>
              </a:rPr>
              <a:t>th</a:t>
            </a:r>
            <a:r>
              <a:rPr lang="en-US" sz="3700" dirty="0" smtClean="0">
                <a:latin typeface="Papyrus" pitchFamily="66" charset="0"/>
              </a:rPr>
              <a:t> Amendment)</a:t>
            </a:r>
          </a:p>
          <a:p>
            <a:pPr lvl="1"/>
            <a:r>
              <a:rPr lang="en-US" sz="2800" dirty="0" smtClean="0">
                <a:latin typeface="Papyrus" pitchFamily="66" charset="0"/>
              </a:rPr>
              <a:t>Women’s right to vote – Seneca Falls Convention </a:t>
            </a:r>
          </a:p>
          <a:p>
            <a:endParaRPr lang="en-US" sz="4000" dirty="0" smtClean="0">
              <a:latin typeface="Papyrus" pitchFamily="66" charset="0"/>
            </a:endParaRPr>
          </a:p>
          <a:p>
            <a:endParaRPr lang="en-US" sz="4000" dirty="0" smtClean="0">
              <a:latin typeface="Papyrus" pitchFamily="66" charset="0"/>
            </a:endParaRPr>
          </a:p>
          <a:p>
            <a:r>
              <a:rPr lang="en-US" sz="4000" dirty="0" smtClean="0">
                <a:latin typeface="Papyrus" pitchFamily="66" charset="0"/>
              </a:rPr>
              <a:t>Child Labor </a:t>
            </a:r>
          </a:p>
          <a:p>
            <a:pPr lvl="1"/>
            <a:r>
              <a:rPr lang="en-US" sz="2800" b="1" i="1" dirty="0" smtClean="0">
                <a:latin typeface="Papyrus" pitchFamily="66" charset="0"/>
              </a:rPr>
              <a:t>“The Bitter Cry of the Children” (Muckraker)</a:t>
            </a:r>
          </a:p>
          <a:p>
            <a:pPr lvl="2"/>
            <a:r>
              <a:rPr lang="en-US" sz="2400" dirty="0" smtClean="0">
                <a:latin typeface="Papyrus" pitchFamily="66" charset="0"/>
              </a:rPr>
              <a:t>Showed that thousands of 9 &amp; 10 year olds were working 10 hour days and getting paid 60 cents </a:t>
            </a:r>
            <a:endParaRPr lang="en-US" sz="2400" dirty="0">
              <a:latin typeface="Papyru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3559754" cy="249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5617154" cy="1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2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9906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1D3641"/>
                </a:solidFill>
                <a:latin typeface="Papyrus" pitchFamily="66" charset="0"/>
              </a:rPr>
              <a:t>Social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7630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 pitchFamily="66" charset="0"/>
              </a:rPr>
              <a:t>Health &amp; Safety Codes</a:t>
            </a:r>
          </a:p>
          <a:p>
            <a:endParaRPr lang="en-US" b="1" dirty="0">
              <a:latin typeface="Papyrus" pitchFamily="66" charset="0"/>
            </a:endParaRPr>
          </a:p>
          <a:p>
            <a:pPr lvl="1"/>
            <a:r>
              <a:rPr lang="en-US" b="1" dirty="0" smtClean="0">
                <a:latin typeface="Papyrus" pitchFamily="66" charset="0"/>
              </a:rPr>
              <a:t>The Triangle Shirtwaist Fire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Papyrus" pitchFamily="66" charset="0"/>
              </a:rPr>
              <a:t>Killed 150 women </a:t>
            </a:r>
          </a:p>
          <a:p>
            <a:pPr lvl="1"/>
            <a:endParaRPr lang="en-US" dirty="0" smtClean="0">
              <a:latin typeface="Papyrus" pitchFamily="66" charset="0"/>
            </a:endParaRPr>
          </a:p>
          <a:p>
            <a:pPr lvl="2"/>
            <a:r>
              <a:rPr lang="en-US" dirty="0" smtClean="0">
                <a:latin typeface="Papyrus" pitchFamily="66" charset="0"/>
              </a:rPr>
              <a:t>Changed -Working Conditions </a:t>
            </a:r>
          </a:p>
          <a:p>
            <a:pPr lvl="1"/>
            <a:endParaRPr lang="en-US" dirty="0" smtClean="0">
              <a:latin typeface="Papyrus" pitchFamily="66" charset="0"/>
            </a:endParaRPr>
          </a:p>
          <a:p>
            <a:pPr lvl="3"/>
            <a:r>
              <a:rPr lang="en-US" dirty="0" smtClean="0">
                <a:latin typeface="Papyrus" pitchFamily="66" charset="0"/>
              </a:rPr>
              <a:t>Workers’ Compensation Law: Life Insurance</a:t>
            </a:r>
          </a:p>
          <a:p>
            <a:pPr marL="685800" lvl="2" indent="0">
              <a:buNone/>
            </a:pPr>
            <a:r>
              <a:rPr lang="en-US" dirty="0" smtClean="0">
                <a:latin typeface="Papyrus" pitchFamily="66" charset="0"/>
              </a:rPr>
              <a:t>                                                                Workers Comp</a:t>
            </a:r>
          </a:p>
          <a:p>
            <a:pPr lvl="3"/>
            <a:r>
              <a:rPr lang="en-US" dirty="0" smtClean="0">
                <a:latin typeface="Papyrus" pitchFamily="66" charset="0"/>
              </a:rPr>
              <a:t>Building Codes set standards on: lights/air/room size/</a:t>
            </a:r>
          </a:p>
          <a:p>
            <a:pPr marL="685800" lvl="2" indent="0">
              <a:buNone/>
            </a:pPr>
            <a:r>
              <a:rPr lang="en-US" dirty="0">
                <a:latin typeface="Papyrus" pitchFamily="66" charset="0"/>
              </a:rPr>
              <a:t> </a:t>
            </a:r>
            <a:r>
              <a:rPr lang="en-US" dirty="0" smtClean="0">
                <a:latin typeface="Papyrus" pitchFamily="66" charset="0"/>
              </a:rPr>
              <a:t>                                                                      sanitation/fire escapes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35" y="0"/>
            <a:ext cx="3626224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2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/>
          <a:lstStyle/>
          <a:p>
            <a:r>
              <a:rPr lang="en-US" sz="5400" b="1" dirty="0">
                <a:solidFill>
                  <a:srgbClr val="1D3641"/>
                </a:solidFill>
                <a:latin typeface="Papyrus" pitchFamily="66" charset="0"/>
              </a:rPr>
              <a:t>Social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Papyrus" pitchFamily="66" charset="0"/>
              </a:rPr>
              <a:t>Health &amp; Safety Codes</a:t>
            </a:r>
          </a:p>
          <a:p>
            <a:pPr lvl="1"/>
            <a:endParaRPr lang="en-US" dirty="0">
              <a:latin typeface="Papyrus" pitchFamily="66" charset="0"/>
            </a:endParaRPr>
          </a:p>
          <a:p>
            <a:pPr lvl="1"/>
            <a:endParaRPr lang="en-US" dirty="0" smtClean="0">
              <a:latin typeface="Papyrus" pitchFamily="66" charset="0"/>
            </a:endParaRPr>
          </a:p>
          <a:p>
            <a:pPr lvl="1"/>
            <a:endParaRPr lang="en-US" dirty="0">
              <a:latin typeface="Papyrus" pitchFamily="66" charset="0"/>
            </a:endParaRPr>
          </a:p>
          <a:p>
            <a:pPr lvl="1"/>
            <a:endParaRPr lang="en-US" dirty="0" smtClean="0">
              <a:latin typeface="Papyrus" pitchFamily="66" charset="0"/>
            </a:endParaRPr>
          </a:p>
          <a:p>
            <a:pPr lvl="1"/>
            <a:endParaRPr lang="en-US" sz="4000" b="1" u="sng" dirty="0" smtClean="0">
              <a:latin typeface="Papyrus" pitchFamily="66" charset="0"/>
            </a:endParaRPr>
          </a:p>
          <a:p>
            <a:pPr lvl="1"/>
            <a:r>
              <a:rPr lang="en-US" sz="4000" b="1" u="sng" dirty="0" smtClean="0">
                <a:latin typeface="Papyrus" pitchFamily="66" charset="0"/>
              </a:rPr>
              <a:t>“The Jungle”</a:t>
            </a:r>
          </a:p>
          <a:p>
            <a:pPr lvl="2"/>
            <a:r>
              <a:rPr lang="en-US" dirty="0" smtClean="0">
                <a:latin typeface="Papyrus" pitchFamily="66" charset="0"/>
              </a:rPr>
              <a:t>By: Upton Sinclair (Muckraker)</a:t>
            </a:r>
          </a:p>
          <a:p>
            <a:pPr lvl="2"/>
            <a:r>
              <a:rPr lang="en-US" dirty="0" smtClean="0">
                <a:latin typeface="Papyrus" pitchFamily="66" charset="0"/>
              </a:rPr>
              <a:t>About: the horrors of the meatpacking plants</a:t>
            </a:r>
          </a:p>
          <a:p>
            <a:pPr lvl="2"/>
            <a:r>
              <a:rPr lang="en-US" dirty="0" smtClean="0">
                <a:latin typeface="Papyrus" pitchFamily="66" charset="0"/>
              </a:rPr>
              <a:t>Goal: Change the food sanitation system</a:t>
            </a:r>
          </a:p>
          <a:p>
            <a:pPr lvl="2"/>
            <a:r>
              <a:rPr lang="en-US" dirty="0" smtClean="0">
                <a:latin typeface="Papyrus" pitchFamily="66" charset="0"/>
              </a:rPr>
              <a:t>Created: The Food &amp; Drug Administration (FDA)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0378"/>
            <a:ext cx="3048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88" y="2819400"/>
            <a:ext cx="2514600" cy="279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095217"/>
            <a:ext cx="58102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531" y="2034512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6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990600"/>
          </a:xfrm>
        </p:spPr>
        <p:txBody>
          <a:bodyPr/>
          <a:lstStyle/>
          <a:p>
            <a:r>
              <a:rPr lang="en-US" sz="5400" b="1" dirty="0">
                <a:solidFill>
                  <a:srgbClr val="1D3641"/>
                </a:solidFill>
                <a:latin typeface="Papyrus" pitchFamily="66" charset="0"/>
              </a:rPr>
              <a:t>Social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495800"/>
          </a:xfrm>
        </p:spPr>
        <p:txBody>
          <a:bodyPr/>
          <a:lstStyle/>
          <a:p>
            <a:r>
              <a:rPr lang="en-US" dirty="0" smtClean="0">
                <a:latin typeface="Papyrus" pitchFamily="66" charset="0"/>
              </a:rPr>
              <a:t>Prohibition (18</a:t>
            </a:r>
            <a:r>
              <a:rPr lang="en-US" baseline="30000" dirty="0" smtClean="0">
                <a:latin typeface="Papyrus" pitchFamily="66" charset="0"/>
              </a:rPr>
              <a:t>th</a:t>
            </a:r>
            <a:r>
              <a:rPr lang="en-US" dirty="0" smtClean="0">
                <a:latin typeface="Papyrus" pitchFamily="66" charset="0"/>
              </a:rPr>
              <a:t> Amendment)</a:t>
            </a:r>
          </a:p>
          <a:p>
            <a:pPr lvl="1"/>
            <a:r>
              <a:rPr lang="en-US" dirty="0" smtClean="0">
                <a:latin typeface="Papyrus" pitchFamily="66" charset="0"/>
              </a:rPr>
              <a:t>Law that banned the manufacture, sale, and consumption of alcohol</a:t>
            </a:r>
          </a:p>
          <a:p>
            <a:pPr lvl="2"/>
            <a:r>
              <a:rPr lang="en-US" dirty="0" smtClean="0">
                <a:latin typeface="Papyrus" pitchFamily="66" charset="0"/>
              </a:rPr>
              <a:t>“alcohol was reason for many of America’s problems”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8999"/>
            <a:ext cx="3276600" cy="316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581401" cy="203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8999"/>
            <a:ext cx="5105400" cy="279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45485" y="6211669"/>
            <a:ext cx="2834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Papyrus" pitchFamily="66" charset="0"/>
              </a:rPr>
              <a:t>“Speakeasy”</a:t>
            </a:r>
            <a:endParaRPr lang="en-US" sz="3600" b="1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Papyrus" pitchFamily="66" charset="0"/>
              </a:rPr>
              <a:t>Taft Administration </a:t>
            </a:r>
            <a:endParaRPr lang="en-US" sz="5400" b="1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5105400"/>
          </a:xfrm>
        </p:spPr>
        <p:txBody>
          <a:bodyPr>
            <a:normAutofit/>
          </a:bodyPr>
          <a:lstStyle/>
          <a:p>
            <a:endParaRPr lang="en-US" dirty="0" smtClean="0">
              <a:latin typeface="Papyrus" pitchFamily="66" charset="0"/>
            </a:endParaRPr>
          </a:p>
          <a:p>
            <a:r>
              <a:rPr lang="en-US" dirty="0" smtClean="0">
                <a:latin typeface="Papyrus" pitchFamily="66" charset="0"/>
              </a:rPr>
              <a:t>William Howard Taft</a:t>
            </a:r>
          </a:p>
          <a:p>
            <a:pPr lvl="1"/>
            <a:r>
              <a:rPr lang="en-US" dirty="0" smtClean="0">
                <a:latin typeface="Papyrus" pitchFamily="66" charset="0"/>
              </a:rPr>
              <a:t>Hand picked by Roosevelt to be his successor to the presidency ………….. BAD CHOICE</a:t>
            </a:r>
          </a:p>
          <a:p>
            <a:pPr lvl="1"/>
            <a:endParaRPr lang="en-US" dirty="0" smtClean="0">
              <a:latin typeface="Papyrus" pitchFamily="66" charset="0"/>
            </a:endParaRPr>
          </a:p>
          <a:p>
            <a:pPr lvl="1"/>
            <a:r>
              <a:rPr lang="en-US" dirty="0" smtClean="0">
                <a:latin typeface="Papyrus" pitchFamily="66" charset="0"/>
              </a:rPr>
              <a:t>Foreign Policy Plan</a:t>
            </a:r>
          </a:p>
          <a:p>
            <a:pPr lvl="2"/>
            <a:r>
              <a:rPr lang="en-US" dirty="0" smtClean="0">
                <a:latin typeface="Papyrus" pitchFamily="66" charset="0"/>
              </a:rPr>
              <a:t>Dollar Diplomacy = if the U.S. increased business in Latin America it could rise out of poverty</a:t>
            </a:r>
          </a:p>
          <a:p>
            <a:pPr lvl="1"/>
            <a:endParaRPr lang="en-US" dirty="0">
              <a:latin typeface="Papyrus" pitchFamily="66" charset="0"/>
            </a:endParaRPr>
          </a:p>
          <a:p>
            <a:pPr lvl="1"/>
            <a:r>
              <a:rPr lang="en-US" dirty="0" smtClean="0">
                <a:latin typeface="Papyrus" pitchFamily="66" charset="0"/>
              </a:rPr>
              <a:t>Built the Children’s Bureau</a:t>
            </a:r>
          </a:p>
          <a:p>
            <a:pPr lvl="2"/>
            <a:r>
              <a:rPr lang="en-US" dirty="0" smtClean="0">
                <a:latin typeface="Papyrus" pitchFamily="66" charset="0"/>
              </a:rPr>
              <a:t>Deals with: child abuse / adoption / foster care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59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7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6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828800"/>
            <a:ext cx="8610600" cy="4038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Papyrus" pitchFamily="66" charset="0"/>
              </a:rPr>
              <a:t>Chapter 15: </a:t>
            </a:r>
            <a:br>
              <a:rPr lang="en-US" sz="4800" dirty="0" smtClean="0">
                <a:latin typeface="Papyrus" pitchFamily="66" charset="0"/>
              </a:rPr>
            </a:br>
            <a:r>
              <a:rPr lang="en-US" sz="4800" dirty="0" smtClean="0">
                <a:latin typeface="Papyrus" pitchFamily="66" charset="0"/>
              </a:rPr>
              <a:t>The Progressive movement</a:t>
            </a:r>
            <a:br>
              <a:rPr lang="en-US" sz="4800" dirty="0" smtClean="0">
                <a:latin typeface="Papyrus" pitchFamily="66" charset="0"/>
              </a:rPr>
            </a:br>
            <a:r>
              <a:rPr lang="en-US" sz="4800" dirty="0" smtClean="0">
                <a:latin typeface="Papyrus" pitchFamily="66" charset="0"/>
              </a:rPr>
              <a:t> </a:t>
            </a:r>
            <a:endParaRPr lang="en-US" sz="4800" dirty="0">
              <a:latin typeface="Papyru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Papyrus" pitchFamily="66" charset="0"/>
              </a:rPr>
              <a:t>Section 3: The Wilson Years </a:t>
            </a:r>
            <a:endParaRPr lang="en-US" sz="3600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146</TotalTime>
  <Words>422</Words>
  <Application>Microsoft Office PowerPoint</Application>
  <PresentationFormat>On-screen Show (4:3)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Papyrus</vt:lpstr>
      <vt:lpstr>Tw Cen MT</vt:lpstr>
      <vt:lpstr>Wingdings</vt:lpstr>
      <vt:lpstr>Wingdings 2</vt:lpstr>
      <vt:lpstr>Median</vt:lpstr>
      <vt:lpstr>Chapter 15: The Progressive Movements  </vt:lpstr>
      <vt:lpstr>Who were Progressives?</vt:lpstr>
      <vt:lpstr>Social Reforms</vt:lpstr>
      <vt:lpstr>Social Reforms</vt:lpstr>
      <vt:lpstr>Social Reforms</vt:lpstr>
      <vt:lpstr>Social Reforms</vt:lpstr>
      <vt:lpstr>Taft Administration </vt:lpstr>
      <vt:lpstr>PowerPoint Presentation</vt:lpstr>
      <vt:lpstr>Chapter 15:  The Progressive movement  </vt:lpstr>
      <vt:lpstr>Election of 1912</vt:lpstr>
      <vt:lpstr>PowerPoint Presentation</vt:lpstr>
      <vt:lpstr>Wilson’s Reforms</vt:lpstr>
      <vt:lpstr>Wilson’s Reforms</vt:lpstr>
      <vt:lpstr>Was the Progressive Movement a Success?</vt:lpstr>
    </vt:vector>
  </TitlesOfParts>
  <Company>Onslow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15: Reform Movements</dc:title>
  <dc:creator>Dustin Johns</dc:creator>
  <cp:lastModifiedBy>Brittany Carden</cp:lastModifiedBy>
  <cp:revision>20</cp:revision>
  <dcterms:created xsi:type="dcterms:W3CDTF">2012-11-15T21:56:17Z</dcterms:created>
  <dcterms:modified xsi:type="dcterms:W3CDTF">2015-10-22T12:58:31Z</dcterms:modified>
</cp:coreProperties>
</file>