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5" autoAdjust="0"/>
    <p:restoredTop sz="86409" autoAdjust="0"/>
  </p:normalViewPr>
  <p:slideViewPr>
    <p:cSldViewPr>
      <p:cViewPr varScale="1">
        <p:scale>
          <a:sx n="64" d="100"/>
          <a:sy n="64" d="100"/>
        </p:scale>
        <p:origin x="13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B9ACD4-9331-4BDC-9DA2-9AD8320A9D10}" type="datetimeFigureOut">
              <a:rPr lang="en-US" smtClean="0"/>
              <a:pPr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C76879-DB2C-42BC-BAD8-0C2D56624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610600" cy="3352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Chapter 13: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Urban America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050037"/>
            <a:ext cx="7086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Bell MT" pitchFamily="18" charset="0"/>
              </a:rPr>
              <a:t>Section 1 &amp; 2: Immigration and Urbanization </a:t>
            </a:r>
            <a:endParaRPr lang="en-US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88392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ll MT" pitchFamily="18" charset="0"/>
              </a:rPr>
              <a:t>Chapter 13:</a:t>
            </a:r>
            <a:br>
              <a:rPr lang="en-US" sz="6000" dirty="0" smtClean="0">
                <a:latin typeface="Bell MT" pitchFamily="18" charset="0"/>
              </a:rPr>
            </a:br>
            <a:r>
              <a:rPr lang="en-US" sz="6000" dirty="0" smtClean="0">
                <a:latin typeface="Bell MT" pitchFamily="18" charset="0"/>
              </a:rPr>
              <a:t>Urban America</a:t>
            </a:r>
            <a:br>
              <a:rPr lang="en-US" sz="6000" dirty="0" smtClean="0">
                <a:latin typeface="Bell MT" pitchFamily="18" charset="0"/>
              </a:rPr>
            </a:br>
            <a:endParaRPr lang="en-US" sz="60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Bell MT" pitchFamily="18" charset="0"/>
              </a:rPr>
              <a:t>Section 3: The Gilded Age</a:t>
            </a:r>
            <a:endParaRPr lang="en-US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Bell MT" pitchFamily="18" charset="0"/>
              </a:rPr>
              <a:t>The Gilded Age</a:t>
            </a:r>
            <a:endParaRPr lang="en-US" sz="66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latin typeface="Bell MT" pitchFamily="18" charset="0"/>
              </a:rPr>
              <a:t>Was:</a:t>
            </a:r>
          </a:p>
          <a:p>
            <a:pPr lvl="1"/>
            <a:r>
              <a:rPr lang="en-US" sz="4000" dirty="0" smtClean="0">
                <a:latin typeface="Bell MT" pitchFamily="18" charset="0"/>
              </a:rPr>
              <a:t>Was a period in U.S. history from 1870 to 1900 where America seemed to sparkle from the outside, but critics pointed out </a:t>
            </a:r>
            <a:r>
              <a:rPr lang="en-US" sz="4000" b="1" u="sng" dirty="0" smtClean="0">
                <a:latin typeface="Bell MT" pitchFamily="18" charset="0"/>
              </a:rPr>
              <a:t>corruption</a:t>
            </a:r>
            <a:r>
              <a:rPr lang="en-US" sz="4000" dirty="0" smtClean="0">
                <a:latin typeface="Bell MT" pitchFamily="18" charset="0"/>
              </a:rPr>
              <a:t>, </a:t>
            </a:r>
            <a:r>
              <a:rPr lang="en-US" sz="4000" b="1" u="sng" dirty="0" smtClean="0">
                <a:latin typeface="Bell MT" pitchFamily="18" charset="0"/>
              </a:rPr>
              <a:t>poverty</a:t>
            </a:r>
            <a:r>
              <a:rPr lang="en-US" sz="4000" dirty="0" smtClean="0">
                <a:latin typeface="Bell MT" pitchFamily="18" charset="0"/>
              </a:rPr>
              <a:t>, </a:t>
            </a:r>
            <a:r>
              <a:rPr lang="en-US" sz="4000" b="1" u="sng" dirty="0" smtClean="0">
                <a:latin typeface="Bell MT" pitchFamily="18" charset="0"/>
              </a:rPr>
              <a:t>crime</a:t>
            </a:r>
            <a:r>
              <a:rPr lang="en-US" sz="4000" dirty="0" smtClean="0">
                <a:latin typeface="Bell MT" pitchFamily="18" charset="0"/>
              </a:rPr>
              <a:t>, and great disparities between the rich and the poor.</a:t>
            </a:r>
          </a:p>
          <a:p>
            <a:pPr lvl="1"/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Bell MT" pitchFamily="18" charset="0"/>
              </a:rPr>
              <a:t>Crime, Poverty &amp; Pollution </a:t>
            </a:r>
            <a:endParaRPr lang="en-US" sz="66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Crime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Murder Rate: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1880 = 25 per million people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1900 = 100 per million people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Thomas Burns </a:t>
            </a:r>
            <a:r>
              <a:rPr lang="en-US" dirty="0" smtClean="0">
                <a:latin typeface="Bell MT" pitchFamily="18" charset="0"/>
              </a:rPr>
              <a:t>– Photograph criminals “Mug Shots”</a:t>
            </a:r>
          </a:p>
          <a:p>
            <a:r>
              <a:rPr lang="en-US" dirty="0" smtClean="0">
                <a:latin typeface="Bell MT" pitchFamily="18" charset="0"/>
              </a:rPr>
              <a:t>Poverty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Jacob Riis </a:t>
            </a:r>
            <a:r>
              <a:rPr lang="en-US" dirty="0" smtClean="0">
                <a:latin typeface="Bell MT" pitchFamily="18" charset="0"/>
              </a:rPr>
              <a:t>– wrote </a:t>
            </a:r>
            <a:r>
              <a:rPr lang="en-US" i="1" dirty="0" smtClean="0">
                <a:latin typeface="Bell MT" pitchFamily="18" charset="0"/>
              </a:rPr>
              <a:t>“How the Other Half Lives”</a:t>
            </a:r>
          </a:p>
          <a:p>
            <a:r>
              <a:rPr lang="en-US" dirty="0" smtClean="0">
                <a:latin typeface="Bell MT" pitchFamily="18" charset="0"/>
              </a:rPr>
              <a:t>Pollution</a:t>
            </a:r>
          </a:p>
          <a:p>
            <a:pPr lvl="1"/>
            <a:r>
              <a:rPr lang="en-US" b="1" dirty="0" smtClean="0">
                <a:latin typeface="Bell MT" pitchFamily="18" charset="0"/>
              </a:rPr>
              <a:t>George Warring</a:t>
            </a:r>
            <a:r>
              <a:rPr lang="en-US" dirty="0" smtClean="0">
                <a:latin typeface="Bell MT" pitchFamily="18" charset="0"/>
              </a:rPr>
              <a:t> – head of Sanitation System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1</a:t>
            </a:r>
            <a:r>
              <a:rPr lang="en-US" baseline="30000" dirty="0" smtClean="0">
                <a:latin typeface="Bell MT" pitchFamily="18" charset="0"/>
              </a:rPr>
              <a:t>st</a:t>
            </a:r>
            <a:r>
              <a:rPr lang="en-US" dirty="0" smtClean="0">
                <a:latin typeface="Bell MT" pitchFamily="18" charset="0"/>
              </a:rPr>
              <a:t> American to work on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6560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Bell MT" pitchFamily="18" charset="0"/>
              </a:rPr>
              <a:t>Corruption</a:t>
            </a:r>
            <a:endParaRPr lang="en-US" sz="66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Political Machines: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An organization linked to a political party that controls local government through manipulation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Citizens needed: jobs/housing/food/heat/protection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In exchange for votes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Example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William “Boss” Tweed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Ran Tammany Hall (New York City)</a:t>
            </a:r>
          </a:p>
          <a:p>
            <a:pPr lvl="3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Graft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Getting money through dishonest means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Bribery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06" y="3514165"/>
            <a:ext cx="2438400" cy="306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ell MT" pitchFamily="18" charset="0"/>
              </a:rPr>
              <a:t>“The Gospel of Wealth”</a:t>
            </a:r>
            <a:endParaRPr lang="en-US" sz="54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Created by: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Andrew Carnegie</a:t>
            </a:r>
          </a:p>
          <a:p>
            <a:r>
              <a:rPr lang="en-US" dirty="0" smtClean="0">
                <a:latin typeface="Bell MT" pitchFamily="18" charset="0"/>
              </a:rPr>
              <a:t>Said: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“Wealthy Americans should engage in philanthropy and use their great fortune to create conditions the would help people help themselves”</a:t>
            </a: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Examples: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Build Schools &amp; Hospitals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4641"/>
            <a:ext cx="30670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4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Bell MT" pitchFamily="18" charset="0"/>
              </a:rPr>
              <a:t>Election of 1888</a:t>
            </a:r>
            <a:endParaRPr lang="en-US" sz="66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Who ran: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Grover Cleveland (Democratic)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Wanted to lower Tariffs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Benjamin Harrison (Republican)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Keep tariffs high 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Result: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Cleveland won popular vote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Harrison won electoral vote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1" y="990600"/>
            <a:ext cx="2171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41" y="3657600"/>
            <a:ext cx="22288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4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 smtClean="0">
                <a:latin typeface="Bell MT" pitchFamily="18" charset="0"/>
              </a:rPr>
              <a:t>Is Social Darwinism the best approach for ensuring progress &amp; economic growth ???????</a:t>
            </a:r>
            <a:endParaRPr lang="en-US" sz="6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Bell MT" pitchFamily="18" charset="0"/>
              </a:rPr>
              <a:t>“Social Gospel” </a:t>
            </a:r>
            <a:r>
              <a:rPr lang="en-US" sz="5400" dirty="0" smtClean="0">
                <a:latin typeface="Bell MT" pitchFamily="18" charset="0"/>
              </a:rPr>
              <a:t>Movement </a:t>
            </a:r>
            <a:endParaRPr lang="en-US" sz="54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ll MT" pitchFamily="18" charset="0"/>
              </a:rPr>
              <a:t>Goal: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Help the Urban poor</a:t>
            </a:r>
          </a:p>
          <a:p>
            <a:r>
              <a:rPr lang="en-US" dirty="0" smtClean="0">
                <a:latin typeface="Bell MT" pitchFamily="18" charset="0"/>
              </a:rPr>
              <a:t>Based on: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Biblical ideals and charities</a:t>
            </a:r>
          </a:p>
          <a:p>
            <a:r>
              <a:rPr lang="en-US" dirty="0" smtClean="0">
                <a:latin typeface="Bell MT" pitchFamily="18" charset="0"/>
              </a:rPr>
              <a:t>Examples: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Salvation Army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Young Men’s Christian Association (YMCA)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Settlement Houses – community centers for the poor</a:t>
            </a:r>
          </a:p>
          <a:p>
            <a:pPr lvl="2"/>
            <a:r>
              <a:rPr lang="en-US" sz="4000" b="1" dirty="0" smtClean="0">
                <a:latin typeface="Bell MT" pitchFamily="18" charset="0"/>
              </a:rPr>
              <a:t>Hull House </a:t>
            </a:r>
            <a:r>
              <a:rPr lang="en-US" dirty="0" smtClean="0">
                <a:latin typeface="Bell MT" pitchFamily="18" charset="0"/>
              </a:rPr>
              <a:t>– Chicago 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Founded by </a:t>
            </a:r>
            <a:r>
              <a:rPr lang="en-US" sz="3600" b="1" u="sng" dirty="0" smtClean="0">
                <a:latin typeface="Bell MT" pitchFamily="18" charset="0"/>
              </a:rPr>
              <a:t>Jane Adams</a:t>
            </a:r>
            <a:endParaRPr lang="en-US" sz="3600" b="1" u="sng" dirty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12" y="2074489"/>
            <a:ext cx="2857500" cy="249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7763"/>
            <a:ext cx="1876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29000"/>
            <a:ext cx="8686800" cy="2438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Chapter 13: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Urban America </a:t>
            </a:r>
            <a:br>
              <a:rPr lang="en-US" sz="6000" b="1" dirty="0" smtClean="0">
                <a:latin typeface="Bell MT" pitchFamily="18" charset="0"/>
              </a:rPr>
            </a:b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ell MT" pitchFamily="18" charset="0"/>
              </a:rPr>
              <a:t>Section 4: Populism </a:t>
            </a:r>
            <a:endParaRPr lang="en-US" sz="40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Rural America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Farmers began to have problems: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New farming technology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Allowed more land to be farmed = more crops = surplus = 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Couldn’t make money</a:t>
            </a:r>
          </a:p>
          <a:p>
            <a:pPr marL="1611630" lvl="3" indent="-514350"/>
            <a:r>
              <a:rPr lang="en-US" dirty="0" smtClean="0">
                <a:latin typeface="Bell MT" pitchFamily="18" charset="0"/>
              </a:rPr>
              <a:t>Couldn’t: buy supplies / pay mortgage = </a:t>
            </a:r>
            <a:r>
              <a:rPr lang="en-US" sz="3200" b="1" dirty="0" smtClean="0">
                <a:solidFill>
                  <a:srgbClr val="FF0000"/>
                </a:solidFill>
                <a:latin typeface="Bell MT" pitchFamily="18" charset="0"/>
              </a:rPr>
              <a:t>Debt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Hard to pay off debt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Wealthy controlled banks / supply of money</a:t>
            </a:r>
          </a:p>
          <a:p>
            <a:pPr marL="1611630" lvl="3" indent="-514350"/>
            <a:r>
              <a:rPr lang="en-US" dirty="0" smtClean="0">
                <a:latin typeface="Bell MT" pitchFamily="18" charset="0"/>
              </a:rPr>
              <a:t>Cause </a:t>
            </a:r>
            <a:r>
              <a:rPr lang="en-US" u="sng" dirty="0" smtClean="0">
                <a:latin typeface="Bell MT" pitchFamily="18" charset="0"/>
              </a:rPr>
              <a:t>Deflation</a:t>
            </a:r>
            <a:r>
              <a:rPr lang="en-US" dirty="0" smtClean="0">
                <a:latin typeface="Bell MT" pitchFamily="18" charset="0"/>
              </a:rPr>
              <a:t> – increase in the value of money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1" dirty="0" smtClean="0">
                <a:latin typeface="Bell MT" pitchFamily="18" charset="0"/>
              </a:rPr>
              <a:t>Monopoly over the railroads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Farmers were overcharged </a:t>
            </a:r>
            <a:r>
              <a:rPr lang="en-US" smtClean="0">
                <a:latin typeface="Bell MT" pitchFamily="18" charset="0"/>
              </a:rPr>
              <a:t>to </a:t>
            </a:r>
            <a:r>
              <a:rPr lang="en-US" smtClean="0">
                <a:latin typeface="Bell MT" pitchFamily="18" charset="0"/>
              </a:rPr>
              <a:t>ship </a:t>
            </a:r>
            <a:r>
              <a:rPr lang="en-US" dirty="0" smtClean="0">
                <a:latin typeface="Bell MT" pitchFamily="18" charset="0"/>
              </a:rPr>
              <a:t>crops</a:t>
            </a:r>
          </a:p>
          <a:p>
            <a:pPr marL="1611630" lvl="3" indent="-514350"/>
            <a:r>
              <a:rPr lang="en-US" u="sng" dirty="0" smtClean="0">
                <a:latin typeface="Bell MT" pitchFamily="18" charset="0"/>
              </a:rPr>
              <a:t>Interstate Commerce Act </a:t>
            </a:r>
            <a:r>
              <a:rPr lang="en-US" dirty="0" smtClean="0">
                <a:latin typeface="Bell MT" pitchFamily="18" charset="0"/>
              </a:rPr>
              <a:t>– designed to regulate shipping rates on railroads  </a:t>
            </a:r>
          </a:p>
          <a:p>
            <a:pPr marL="2068830" lvl="4" indent="-514350"/>
            <a:r>
              <a:rPr lang="en-US" sz="3200" b="1" dirty="0" smtClean="0">
                <a:latin typeface="Bell MT" pitchFamily="18" charset="0"/>
              </a:rPr>
              <a:t>Not Enforced ………………….</a:t>
            </a:r>
            <a:endParaRPr lang="en-US" sz="32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Bell MT" pitchFamily="18" charset="0"/>
              </a:rPr>
              <a:t>Immigration </a:t>
            </a:r>
            <a:endParaRPr lang="en-US" sz="8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Why come to the U.S. ???????????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876"/>
            <a:ext cx="9144000" cy="471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Farmers Unite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ell MT" pitchFamily="18" charset="0"/>
              </a:rPr>
              <a:t>The Grange</a:t>
            </a:r>
          </a:p>
          <a:p>
            <a:pPr lvl="1"/>
            <a:r>
              <a:rPr lang="en-US" sz="2800" dirty="0" smtClean="0">
                <a:latin typeface="Bell MT" pitchFamily="18" charset="0"/>
              </a:rPr>
              <a:t>1</a:t>
            </a:r>
            <a:r>
              <a:rPr lang="en-US" sz="2800" baseline="30000" dirty="0" smtClean="0">
                <a:latin typeface="Bell MT" pitchFamily="18" charset="0"/>
              </a:rPr>
              <a:t>st</a:t>
            </a:r>
            <a:r>
              <a:rPr lang="en-US" sz="2800" dirty="0" smtClean="0">
                <a:latin typeface="Bell MT" pitchFamily="18" charset="0"/>
              </a:rPr>
              <a:t> national farm organization (political Organization)</a:t>
            </a:r>
          </a:p>
          <a:p>
            <a:pPr lvl="1"/>
            <a:r>
              <a:rPr lang="en-US" sz="2800" dirty="0" smtClean="0">
                <a:latin typeface="Bell MT" pitchFamily="18" charset="0"/>
              </a:rPr>
              <a:t>Founder = Oliver Hudson Kelley</a:t>
            </a:r>
          </a:p>
          <a:p>
            <a:pPr lvl="2"/>
            <a:r>
              <a:rPr lang="en-US" sz="2400" dirty="0" smtClean="0">
                <a:latin typeface="Bell MT" pitchFamily="18" charset="0"/>
              </a:rPr>
              <a:t>By 1874 had almost 1.5 million members </a:t>
            </a:r>
          </a:p>
          <a:p>
            <a:pPr lvl="3"/>
            <a:endParaRPr lang="en-US" dirty="0">
              <a:latin typeface="Bell MT" pitchFamily="18" charset="0"/>
            </a:endParaRPr>
          </a:p>
          <a:p>
            <a:r>
              <a:rPr lang="en-US" sz="4000" dirty="0" smtClean="0">
                <a:latin typeface="Bell MT" pitchFamily="18" charset="0"/>
              </a:rPr>
              <a:t>The Farmer’s Alliance </a:t>
            </a:r>
          </a:p>
          <a:p>
            <a:pPr lvl="1"/>
            <a:r>
              <a:rPr lang="en-US" sz="2800" dirty="0" smtClean="0">
                <a:latin typeface="Bell MT" pitchFamily="18" charset="0"/>
              </a:rPr>
              <a:t>Goal:</a:t>
            </a:r>
          </a:p>
          <a:p>
            <a:pPr lvl="2"/>
            <a:r>
              <a:rPr lang="en-US" sz="2400" dirty="0" smtClean="0">
                <a:latin typeface="Bell MT" pitchFamily="18" charset="0"/>
              </a:rPr>
              <a:t>Create massive </a:t>
            </a:r>
            <a:r>
              <a:rPr lang="en-US" sz="3600" b="1" u="sng" dirty="0" smtClean="0">
                <a:latin typeface="Bell MT" pitchFamily="18" charset="0"/>
              </a:rPr>
              <a:t>Cooperatives </a:t>
            </a:r>
          </a:p>
          <a:p>
            <a:pPr lvl="3"/>
            <a:r>
              <a:rPr lang="en-US" sz="3200" dirty="0" smtClean="0">
                <a:latin typeface="Bell MT" pitchFamily="18" charset="0"/>
              </a:rPr>
              <a:t>Organization that tries to increase prices and lower costs for members</a:t>
            </a:r>
          </a:p>
          <a:p>
            <a:pPr lvl="2"/>
            <a:endParaRPr lang="en-US" dirty="0" smtClean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05497"/>
            <a:ext cx="2461152" cy="270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Populism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916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Was a movement to increase farmers' political power and to work for legislation in their interests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Also called = “The Peoples Party”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endParaRPr lang="en-US" dirty="0">
              <a:latin typeface="Bell MT" pitchFamily="18" charset="0"/>
            </a:endParaRP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endParaRPr lang="en-US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Proposed: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Graduated income Tax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Tax higher earners “wealthy” more heavily than lower earners “poor”</a:t>
            </a:r>
          </a:p>
          <a:p>
            <a:pPr lvl="1"/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11413"/>
            <a:ext cx="3743325" cy="297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Election of 1896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Who Ran: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William Jennings Bryan (Democrat) 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Supported by the Populists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Wanted: bimetallism</a:t>
            </a:r>
          </a:p>
          <a:p>
            <a:pPr marL="1143000" lvl="3" indent="0">
              <a:buNone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Limited Working hours</a:t>
            </a:r>
          </a:p>
          <a:p>
            <a:pPr marL="1143000" lvl="3" indent="0">
              <a:buNone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           government regulation of Railroads</a:t>
            </a:r>
            <a:endParaRPr lang="en-US" dirty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William McKinley (Republican)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Supported by the “The Monopoly Men”</a:t>
            </a:r>
          </a:p>
          <a:p>
            <a:pPr lvl="3"/>
            <a:r>
              <a:rPr lang="en-US" dirty="0" smtClean="0">
                <a:latin typeface="Bell MT" pitchFamily="18" charset="0"/>
              </a:rPr>
              <a:t>“Front Porch Campaign”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5241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5029200"/>
            <a:ext cx="4886324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514600"/>
            <a:ext cx="2038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96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86106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Chapter 13:</a:t>
            </a:r>
            <a:br>
              <a:rPr lang="en-US" sz="6000" b="1" dirty="0" smtClean="0">
                <a:latin typeface="Bell MT" pitchFamily="18" charset="0"/>
              </a:rPr>
            </a:br>
            <a:r>
              <a:rPr lang="en-US" sz="6000" b="1" dirty="0" smtClean="0">
                <a:latin typeface="Bell MT" pitchFamily="18" charset="0"/>
              </a:rPr>
              <a:t>Urban America</a:t>
            </a:r>
            <a:br>
              <a:rPr lang="en-US" sz="6000" b="1" dirty="0" smtClean="0">
                <a:latin typeface="Bell MT" pitchFamily="18" charset="0"/>
              </a:rPr>
            </a:b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ell MT" pitchFamily="18" charset="0"/>
              </a:rPr>
              <a:t>Section 5: Segregation </a:t>
            </a:r>
            <a:endParaRPr lang="en-US" sz="40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Segregation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2578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Is the separation or isolation based on race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Became known as “Jim Crow Laws”</a:t>
            </a: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Goal: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To deny African Americans rights (the right to vote)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Example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Poll tax: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All votes must pay $2.00 to vote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34640"/>
            <a:ext cx="3962399" cy="26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Bell MT" pitchFamily="18" charset="0"/>
              </a:rPr>
              <a:t>Plessy</a:t>
            </a:r>
            <a:r>
              <a:rPr lang="en-US" sz="5400" b="1" dirty="0" smtClean="0">
                <a:latin typeface="Bell MT" pitchFamily="18" charset="0"/>
              </a:rPr>
              <a:t> vs. Ferguson (1896)</a:t>
            </a:r>
            <a:endParaRPr lang="en-US" sz="54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876800"/>
          </a:xfrm>
        </p:spPr>
        <p:txBody>
          <a:bodyPr/>
          <a:lstStyle/>
          <a:p>
            <a:r>
              <a:rPr lang="en-US" dirty="0">
                <a:latin typeface="Bell MT" pitchFamily="18" charset="0"/>
              </a:rPr>
              <a:t>Homer </a:t>
            </a:r>
            <a:r>
              <a:rPr lang="en-US" dirty="0" err="1">
                <a:latin typeface="Bell MT" pitchFamily="18" charset="0"/>
              </a:rPr>
              <a:t>Plessy</a:t>
            </a:r>
            <a:r>
              <a:rPr lang="en-US" dirty="0">
                <a:latin typeface="Bell MT" pitchFamily="18" charset="0"/>
              </a:rPr>
              <a:t> was an African American man who sat on a white section of a train and was arrested.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Court </a:t>
            </a:r>
            <a:r>
              <a:rPr lang="en-US" dirty="0">
                <a:latin typeface="Bell MT" pitchFamily="18" charset="0"/>
              </a:rPr>
              <a:t>ruled in the idea “</a:t>
            </a:r>
            <a:r>
              <a:rPr lang="en-US" sz="3200" b="1" dirty="0">
                <a:latin typeface="Bell MT" pitchFamily="18" charset="0"/>
              </a:rPr>
              <a:t>separate but equal</a:t>
            </a:r>
            <a:r>
              <a:rPr lang="en-US" dirty="0">
                <a:latin typeface="Bell MT" pitchFamily="18" charset="0"/>
              </a:rPr>
              <a:t>” for whites and African Americans.</a:t>
            </a:r>
          </a:p>
          <a:p>
            <a:pPr lvl="1"/>
            <a:endParaRPr lang="en-US" dirty="0" smtClean="0">
              <a:latin typeface="Bell MT" pitchFamily="18" charset="0"/>
            </a:endParaRPr>
          </a:p>
          <a:p>
            <a:pPr lvl="1"/>
            <a:r>
              <a:rPr lang="en-US" dirty="0" smtClean="0">
                <a:latin typeface="Bell MT" pitchFamily="18" charset="0"/>
              </a:rPr>
              <a:t>Legalizing Segregation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790950"/>
            <a:ext cx="30099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58737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Bell MT" pitchFamily="18" charset="0"/>
              </a:rPr>
              <a:t>African American Response </a:t>
            </a:r>
            <a:endParaRPr lang="en-US" sz="5400" b="1" dirty="0">
              <a:latin typeface="Bell M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1931751"/>
              </p:ext>
            </p:extLst>
          </p:nvPr>
        </p:nvGraphicFramePr>
        <p:xfrm>
          <a:off x="228599" y="1600200"/>
          <a:ext cx="8537576" cy="502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1"/>
                <a:gridCol w="5260975"/>
              </a:tblGrid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Papyrus" pitchFamily="66" charset="0"/>
                        </a:rPr>
                        <a:t>African American</a:t>
                      </a:r>
                      <a:endParaRPr lang="en-US" sz="4000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Papyrus" pitchFamily="66" charset="0"/>
                        </a:rPr>
                        <a:t>Response</a:t>
                      </a:r>
                      <a:r>
                        <a:rPr lang="en-US" sz="4000" baseline="0" dirty="0" smtClean="0">
                          <a:latin typeface="Papyrus" pitchFamily="66" charset="0"/>
                        </a:rPr>
                        <a:t> </a:t>
                      </a:r>
                      <a:endParaRPr lang="en-US" sz="4000" dirty="0">
                        <a:latin typeface="Papyrus" pitchFamily="66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Papyrus" pitchFamily="66" charset="0"/>
                        </a:rPr>
                        <a:t>Ida B. Wells</a:t>
                      </a:r>
                      <a:endParaRPr lang="en-US" sz="2800" b="1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Papyrus" pitchFamily="66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Papyrus" pitchFamily="66" charset="0"/>
                        </a:rPr>
                        <a:t>Booker</a:t>
                      </a:r>
                      <a:r>
                        <a:rPr lang="en-US" sz="2800" b="1" baseline="0" dirty="0" smtClean="0">
                          <a:latin typeface="Papyrus" pitchFamily="66" charset="0"/>
                        </a:rPr>
                        <a:t> T. Washington</a:t>
                      </a:r>
                      <a:endParaRPr lang="en-US" sz="2800" b="1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Papyrus" pitchFamily="66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Papyrus" pitchFamily="66" charset="0"/>
                        </a:rPr>
                        <a:t>W.E.B. Du Bois</a:t>
                      </a:r>
                      <a:endParaRPr lang="en-US" sz="2800" b="1" dirty="0">
                        <a:latin typeface="Papyru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Papyru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3E3D2D"/>
                </a:solidFill>
                <a:latin typeface="Bell MT" pitchFamily="18" charset="0"/>
              </a:rPr>
              <a:t>Immigration 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ell MT" pitchFamily="18" charset="0"/>
              </a:rPr>
              <a:t>Reasons: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600" dirty="0" smtClean="0">
                <a:latin typeface="Bell MT" pitchFamily="18" charset="0"/>
              </a:rPr>
              <a:t>Religious Freedom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600" dirty="0" smtClean="0">
                <a:latin typeface="Bell MT" pitchFamily="18" charset="0"/>
              </a:rPr>
              <a:t>Political Freedom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600" dirty="0" smtClean="0">
                <a:latin typeface="Bell MT" pitchFamily="18" charset="0"/>
              </a:rPr>
              <a:t>Avoid </a:t>
            </a:r>
            <a:r>
              <a:rPr lang="en-US" sz="3600" dirty="0">
                <a:latin typeface="Bell MT" pitchFamily="18" charset="0"/>
              </a:rPr>
              <a:t>M</a:t>
            </a:r>
            <a:r>
              <a:rPr lang="en-US" sz="3600" dirty="0" smtClean="0">
                <a:latin typeface="Bell MT" pitchFamily="18" charset="0"/>
              </a:rPr>
              <a:t>ilitary Service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600" dirty="0" smtClean="0">
                <a:latin typeface="Bell MT" pitchFamily="18" charset="0"/>
              </a:rPr>
              <a:t>A lot of </a:t>
            </a:r>
            <a:r>
              <a:rPr lang="en-US" sz="3600" dirty="0">
                <a:latin typeface="Bell MT" pitchFamily="18" charset="0"/>
              </a:rPr>
              <a:t>C</a:t>
            </a:r>
            <a:r>
              <a:rPr lang="en-US" sz="3600" dirty="0" smtClean="0">
                <a:latin typeface="Bell MT" pitchFamily="18" charset="0"/>
              </a:rPr>
              <a:t>heap Land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600" dirty="0" smtClean="0">
                <a:latin typeface="Bell MT" pitchFamily="18" charset="0"/>
              </a:rPr>
              <a:t>A lot of Jobs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600" dirty="0" smtClean="0">
                <a:latin typeface="Bell MT" pitchFamily="18" charset="0"/>
              </a:rPr>
              <a:t>Opportunity for Social Advancement </a:t>
            </a:r>
            <a:endParaRPr lang="en-US" sz="3600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10" y="1371600"/>
            <a:ext cx="310871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Inspection Checkpoints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766048" cy="4648200"/>
          </a:xfrm>
        </p:spPr>
        <p:txBody>
          <a:bodyPr/>
          <a:lstStyle/>
          <a:p>
            <a:r>
              <a:rPr lang="en-US" sz="3600" u="sng" dirty="0" smtClean="0">
                <a:latin typeface="Bell MT" pitchFamily="18" charset="0"/>
              </a:rPr>
              <a:t>Europeans</a:t>
            </a:r>
            <a:r>
              <a:rPr lang="en-US" sz="4000" dirty="0" smtClean="0">
                <a:latin typeface="Bell MT" pitchFamily="18" charset="0"/>
              </a:rPr>
              <a:t>: </a:t>
            </a:r>
            <a:r>
              <a:rPr lang="en-US" sz="5400" b="1" dirty="0" smtClean="0">
                <a:latin typeface="Bell MT" pitchFamily="18" charset="0"/>
              </a:rPr>
              <a:t>Ellis Island </a:t>
            </a:r>
            <a:r>
              <a:rPr lang="en-US" sz="3600" dirty="0" smtClean="0">
                <a:latin typeface="Bell MT" pitchFamily="18" charset="0"/>
              </a:rPr>
              <a:t>(New York)</a:t>
            </a:r>
            <a:r>
              <a:rPr lang="en-US" sz="5400" b="1" dirty="0" smtClean="0">
                <a:latin typeface="Bell MT" pitchFamily="18" charset="0"/>
              </a:rPr>
              <a:t> </a:t>
            </a:r>
            <a:endParaRPr lang="en-US" sz="5400" b="1" dirty="0">
              <a:latin typeface="Bell MT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" y="4324191"/>
            <a:ext cx="3172440" cy="250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10393"/>
            <a:ext cx="565662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37" y="2198994"/>
            <a:ext cx="5684690" cy="25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" y="2332505"/>
            <a:ext cx="3562350" cy="254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3E3D2D"/>
                </a:solidFill>
                <a:latin typeface="Bell MT" pitchFamily="18" charset="0"/>
              </a:rPr>
              <a:t>Inspection Checkpoints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982635" cy="4495800"/>
          </a:xfrm>
        </p:spPr>
        <p:txBody>
          <a:bodyPr/>
          <a:lstStyle/>
          <a:p>
            <a:r>
              <a:rPr lang="en-US" sz="3600" u="sng" dirty="0" smtClean="0">
                <a:latin typeface="Bell MT" pitchFamily="18" charset="0"/>
              </a:rPr>
              <a:t>Asians:</a:t>
            </a:r>
            <a:r>
              <a:rPr lang="en-US" sz="3600" dirty="0" smtClean="0">
                <a:latin typeface="Bell MT" pitchFamily="18" charset="0"/>
              </a:rPr>
              <a:t>  </a:t>
            </a:r>
            <a:r>
              <a:rPr lang="en-US" sz="5400" b="1" dirty="0" smtClean="0">
                <a:latin typeface="Bell MT" pitchFamily="18" charset="0"/>
              </a:rPr>
              <a:t>Angel Island </a:t>
            </a:r>
            <a:r>
              <a:rPr lang="en-US" sz="3200" dirty="0" smtClean="0">
                <a:latin typeface="Bell MT" pitchFamily="18" charset="0"/>
              </a:rPr>
              <a:t>(San Francisco)</a:t>
            </a:r>
            <a:r>
              <a:rPr lang="en-US" sz="3200" b="1" dirty="0" smtClean="0">
                <a:latin typeface="Bell MT" pitchFamily="18" charset="0"/>
              </a:rPr>
              <a:t> </a:t>
            </a:r>
            <a:endParaRPr lang="en-US" sz="3200" b="1" dirty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39185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36296"/>
            <a:ext cx="4667250" cy="353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35" y="2321860"/>
            <a:ext cx="3657600" cy="231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6000" b="1" dirty="0" smtClean="0">
                <a:latin typeface="Bell MT" pitchFamily="18" charset="0"/>
              </a:rPr>
              <a:t>Nativism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Is: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An extreme dislike of immigrants by native born people</a:t>
            </a:r>
          </a:p>
          <a:p>
            <a:r>
              <a:rPr lang="en-US" dirty="0" smtClean="0">
                <a:latin typeface="Bell MT" pitchFamily="18" charset="0"/>
              </a:rPr>
              <a:t>Because of: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Bell MT" pitchFamily="18" charset="0"/>
              </a:rPr>
              <a:t>Take American jobs for lower wages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Bell MT" pitchFamily="18" charset="0"/>
              </a:rPr>
              <a:t>Huge Catholic population would drown out  Protestants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-1"/>
            <a:ext cx="5679142" cy="36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676400"/>
            <a:ext cx="3706906" cy="250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Bell MT" pitchFamily="18" charset="0"/>
              </a:rPr>
              <a:t>Chinese Exclusionary Act (1882</a:t>
            </a:r>
            <a:r>
              <a:rPr lang="en-US" sz="6000" b="1" dirty="0" smtClean="0">
                <a:latin typeface="Bell MT" pitchFamily="18" charset="0"/>
              </a:rPr>
              <a:t>)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/>
          <a:lstStyle/>
          <a:p>
            <a:pPr lvl="1"/>
            <a:r>
              <a:rPr lang="en-US" dirty="0" smtClean="0">
                <a:latin typeface="Bell MT" pitchFamily="18" charset="0"/>
              </a:rPr>
              <a:t>Banned all Chinese immigration for 10 years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All Chinese heritage students must attend racially segregated schools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“Immigration Boom”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>
                <a:latin typeface="Bell MT" pitchFamily="18" charset="0"/>
              </a:rPr>
              <a:t>U.S. Population: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1865 = 10 million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1870 = 30 million 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sz="4400" b="1" dirty="0" smtClean="0">
                <a:latin typeface="Bell MT" pitchFamily="18" charset="0"/>
              </a:rPr>
              <a:t>New York City: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1860 = 800 thousand 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1900 = 3.5 million 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sz="4400" b="1" dirty="0" smtClean="0">
                <a:latin typeface="Bell MT" pitchFamily="18" charset="0"/>
              </a:rPr>
              <a:t>Result:</a:t>
            </a:r>
          </a:p>
          <a:p>
            <a:pPr lvl="1"/>
            <a:r>
              <a:rPr lang="en-US" sz="4000" dirty="0" smtClean="0">
                <a:latin typeface="Bell MT" pitchFamily="18" charset="0"/>
              </a:rPr>
              <a:t>Ran out of land ……   “</a:t>
            </a:r>
            <a:r>
              <a:rPr lang="en-US" sz="4800" i="1" dirty="0" smtClean="0">
                <a:latin typeface="Bell MT" pitchFamily="18" charset="0"/>
              </a:rPr>
              <a:t>skyscrapers”</a:t>
            </a:r>
            <a:endParaRPr lang="en-US" sz="4800" i="1" dirty="0">
              <a:latin typeface="Bell M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917698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3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2" y="104673"/>
            <a:ext cx="6152877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Urban Society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012" y="3869934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Papyrus" pitchFamily="66" charset="0"/>
              </a:rPr>
              <a:t>The Upper Class</a:t>
            </a:r>
            <a:endParaRPr lang="en-US" sz="3200" b="1" dirty="0">
              <a:latin typeface="Papyru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747"/>
            <a:ext cx="4628877" cy="28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419"/>
            <a:ext cx="348230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0155" y="3408269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pyrus" pitchFamily="66" charset="0"/>
              </a:rPr>
              <a:t>The Middle Class</a:t>
            </a:r>
            <a:endParaRPr lang="en-US" sz="2400" b="1" dirty="0">
              <a:latin typeface="Papyrus" pitchFamily="66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69933"/>
            <a:ext cx="4876800" cy="25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6047" y="6373903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pyrus" pitchFamily="66" charset="0"/>
              </a:rPr>
              <a:t>The Working Class </a:t>
            </a:r>
            <a:endParaRPr lang="en-US" sz="2400" b="1" dirty="0">
              <a:latin typeface="Papyrus" pitchFamily="66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709"/>
            <a:ext cx="4495800" cy="171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140" y="6195657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Papyrus" pitchFamily="66" charset="0"/>
              </a:rPr>
              <a:t>The Urban poor </a:t>
            </a:r>
            <a:endParaRPr lang="en-US" sz="2800" b="1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12187</TotalTime>
  <Words>786</Words>
  <Application>Microsoft Office PowerPoint</Application>
  <PresentationFormat>On-screen Show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Bell MT</vt:lpstr>
      <vt:lpstr>Papyrus</vt:lpstr>
      <vt:lpstr>Tw Cen MT</vt:lpstr>
      <vt:lpstr>Wingdings</vt:lpstr>
      <vt:lpstr>Wingdings 2</vt:lpstr>
      <vt:lpstr>Median</vt:lpstr>
      <vt:lpstr>Chapter 13: Urban America  </vt:lpstr>
      <vt:lpstr>Immigration </vt:lpstr>
      <vt:lpstr>Immigration </vt:lpstr>
      <vt:lpstr>Inspection Checkpoints </vt:lpstr>
      <vt:lpstr>Inspection Checkpoints </vt:lpstr>
      <vt:lpstr>Nativism</vt:lpstr>
      <vt:lpstr>Chinese Exclusionary Act (1882)</vt:lpstr>
      <vt:lpstr>“Immigration Boom”</vt:lpstr>
      <vt:lpstr>Urban Society </vt:lpstr>
      <vt:lpstr>Chapter 13: Urban America </vt:lpstr>
      <vt:lpstr>The Gilded Age</vt:lpstr>
      <vt:lpstr>Crime, Poverty &amp; Pollution </vt:lpstr>
      <vt:lpstr>Corruption</vt:lpstr>
      <vt:lpstr>“The Gospel of Wealth”</vt:lpstr>
      <vt:lpstr>Election of 1888</vt:lpstr>
      <vt:lpstr>PowerPoint Presentation</vt:lpstr>
      <vt:lpstr>“Social Gospel” Movement </vt:lpstr>
      <vt:lpstr>Chapter 13: Urban America  </vt:lpstr>
      <vt:lpstr>Rural America</vt:lpstr>
      <vt:lpstr>Farmers Unite </vt:lpstr>
      <vt:lpstr>Populism </vt:lpstr>
      <vt:lpstr>Election of 1896</vt:lpstr>
      <vt:lpstr>PowerPoint Presentation</vt:lpstr>
      <vt:lpstr>Chapter 13: Urban America </vt:lpstr>
      <vt:lpstr>Segregation </vt:lpstr>
      <vt:lpstr>Plessy vs. Ferguson (1896)</vt:lpstr>
      <vt:lpstr>African American Response 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Urban America</dc:title>
  <dc:creator>Dustin Johns</dc:creator>
  <cp:lastModifiedBy>Alicia Goynes</cp:lastModifiedBy>
  <cp:revision>26</cp:revision>
  <dcterms:created xsi:type="dcterms:W3CDTF">2012-10-30T22:18:18Z</dcterms:created>
  <dcterms:modified xsi:type="dcterms:W3CDTF">2016-02-18T13:02:17Z</dcterms:modified>
</cp:coreProperties>
</file>