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29" autoAdjust="0"/>
    <p:restoredTop sz="86409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0D7940-27F5-4EFA-98B3-2D14FD31E2BB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D3D03F-15FF-4D51-A03A-697946481A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77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84DB4E2-C982-4B82-9187-6DEF4D6241B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A44DE2-4D98-4A2D-BCB6-A70FEFBB1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B4E2-C982-4B82-9187-6DEF4D6241B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44DE2-4D98-4A2D-BCB6-A70FEFBB1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84DB4E2-C982-4B82-9187-6DEF4D6241B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CA44DE2-4D98-4A2D-BCB6-A70FEFBB1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B4E2-C982-4B82-9187-6DEF4D6241B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A44DE2-4D98-4A2D-BCB6-A70FEFBB1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B4E2-C982-4B82-9187-6DEF4D6241B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CA44DE2-4D98-4A2D-BCB6-A70FEFBB1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4DB4E2-C982-4B82-9187-6DEF4D6241B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A44DE2-4D98-4A2D-BCB6-A70FEFBB1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84DB4E2-C982-4B82-9187-6DEF4D6241B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A44DE2-4D98-4A2D-BCB6-A70FEFBB1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B4E2-C982-4B82-9187-6DEF4D6241B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A44DE2-4D98-4A2D-BCB6-A70FEFBB1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B4E2-C982-4B82-9187-6DEF4D6241B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A44DE2-4D98-4A2D-BCB6-A70FEFBB1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B4E2-C982-4B82-9187-6DEF4D6241B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A44DE2-4D98-4A2D-BCB6-A70FEFBB1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84DB4E2-C982-4B82-9187-6DEF4D6241B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CA44DE2-4D98-4A2D-BCB6-A70FEFBB18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84DB4E2-C982-4B82-9187-6DEF4D6241B8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A44DE2-4D98-4A2D-BCB6-A70FEFBB18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514600"/>
            <a:ext cx="8305800" cy="33528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latin typeface="Bell MT" pitchFamily="18" charset="0"/>
              </a:rPr>
              <a:t>Chapter 12: </a:t>
            </a:r>
            <a:r>
              <a:rPr lang="en-US" sz="4800" b="1" dirty="0" smtClean="0">
                <a:latin typeface="Bell MT" pitchFamily="18" charset="0"/>
              </a:rPr>
              <a:t>Industrialization</a:t>
            </a:r>
            <a:r>
              <a:rPr lang="en-US" sz="4800" dirty="0" smtClean="0">
                <a:latin typeface="Bell MT" pitchFamily="18" charset="0"/>
              </a:rPr>
              <a:t> </a:t>
            </a:r>
            <a:endParaRPr lang="en-US" sz="4800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Bell MT" pitchFamily="18" charset="0"/>
              </a:rPr>
              <a:t>Big Business &amp; Labor Unions</a:t>
            </a:r>
            <a:endParaRPr lang="en-US" sz="36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4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Labor Unions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37448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Bell MT" pitchFamily="18" charset="0"/>
              </a:rPr>
              <a:t>Are: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Organizations of workers who ban together for better working conditions </a:t>
            </a:r>
          </a:p>
          <a:p>
            <a:pPr lvl="1"/>
            <a:endParaRPr lang="en-US" dirty="0">
              <a:latin typeface="Bell MT" pitchFamily="18" charset="0"/>
            </a:endParaRPr>
          </a:p>
          <a:p>
            <a:pPr marL="880110" lvl="1" indent="-514350">
              <a:buFont typeface="+mj-lt"/>
              <a:buAutoNum type="arabicPeriod"/>
            </a:pPr>
            <a:r>
              <a:rPr lang="en-US" b="1" u="sng" dirty="0" smtClean="0">
                <a:latin typeface="Bell MT" pitchFamily="18" charset="0"/>
              </a:rPr>
              <a:t>National Labor Union</a:t>
            </a:r>
            <a:r>
              <a:rPr lang="en-US" dirty="0" smtClean="0">
                <a:latin typeface="Bell MT" pitchFamily="18" charset="0"/>
              </a:rPr>
              <a:t> (William </a:t>
            </a:r>
            <a:r>
              <a:rPr lang="en-US" dirty="0" err="1" smtClean="0">
                <a:latin typeface="Bell MT" pitchFamily="18" charset="0"/>
              </a:rPr>
              <a:t>Sylvis</a:t>
            </a:r>
            <a:r>
              <a:rPr lang="en-US" dirty="0" smtClean="0">
                <a:latin typeface="Bell MT" pitchFamily="18" charset="0"/>
              </a:rPr>
              <a:t>)</a:t>
            </a:r>
          </a:p>
          <a:p>
            <a:pPr marL="1154430" lvl="2" indent="-514350"/>
            <a:r>
              <a:rPr lang="en-US" dirty="0" smtClean="0">
                <a:latin typeface="Bell MT" pitchFamily="18" charset="0"/>
              </a:rPr>
              <a:t>For all Workers </a:t>
            </a:r>
          </a:p>
          <a:p>
            <a:pPr marL="1154430" lvl="2" indent="-514350"/>
            <a:r>
              <a:rPr lang="en-US" dirty="0" smtClean="0">
                <a:latin typeface="Bell MT" pitchFamily="18" charset="0"/>
              </a:rPr>
              <a:t>Called for 8 hour work days</a:t>
            </a:r>
          </a:p>
          <a:p>
            <a:pPr marL="1154430" lvl="2" indent="-514350"/>
            <a:endParaRPr lang="en-US" dirty="0">
              <a:latin typeface="Bell MT" pitchFamily="18" charset="0"/>
            </a:endParaRPr>
          </a:p>
          <a:p>
            <a:pPr marL="880110" lvl="1" indent="-514350">
              <a:buFont typeface="+mj-lt"/>
              <a:buAutoNum type="arabicPeriod"/>
            </a:pPr>
            <a:r>
              <a:rPr lang="en-US" b="1" u="sng" dirty="0" smtClean="0">
                <a:latin typeface="Bell MT" pitchFamily="18" charset="0"/>
              </a:rPr>
              <a:t>Knights of Labor </a:t>
            </a:r>
            <a:r>
              <a:rPr lang="en-US" dirty="0" smtClean="0">
                <a:latin typeface="Bell MT" pitchFamily="18" charset="0"/>
              </a:rPr>
              <a:t>(Uriah Stephens)</a:t>
            </a:r>
          </a:p>
          <a:p>
            <a:pPr marL="1154430" lvl="2" indent="-514350"/>
            <a:r>
              <a:rPr lang="en-US" dirty="0" smtClean="0">
                <a:latin typeface="Bell MT" pitchFamily="18" charset="0"/>
              </a:rPr>
              <a:t>For all Workers</a:t>
            </a:r>
          </a:p>
          <a:p>
            <a:pPr marL="1154430" lvl="2" indent="-514350"/>
            <a:r>
              <a:rPr lang="en-US" dirty="0" smtClean="0">
                <a:latin typeface="Bell MT" pitchFamily="18" charset="0"/>
              </a:rPr>
              <a:t>8 hour days</a:t>
            </a:r>
          </a:p>
          <a:p>
            <a:pPr marL="1154430" lvl="2" indent="-514350"/>
            <a:r>
              <a:rPr lang="en-US" dirty="0" smtClean="0">
                <a:latin typeface="Bell MT" pitchFamily="18" charset="0"/>
              </a:rPr>
              <a:t>Equal Pay </a:t>
            </a:r>
          </a:p>
          <a:p>
            <a:pPr marL="1154430" lvl="2" indent="-514350"/>
            <a:r>
              <a:rPr lang="en-US" dirty="0" smtClean="0">
                <a:latin typeface="Bell MT" pitchFamily="18" charset="0"/>
              </a:rPr>
              <a:t>Opposed strikes</a:t>
            </a:r>
            <a:endParaRPr lang="en-US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13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464646"/>
                </a:solidFill>
                <a:latin typeface="Bell MT" pitchFamily="18" charset="0"/>
              </a:rPr>
              <a:t>Labor Unions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51054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b="1" u="sng" dirty="0" smtClean="0">
                <a:latin typeface="Bell MT" pitchFamily="18" charset="0"/>
              </a:rPr>
              <a:t>American Federation of Labor </a:t>
            </a:r>
            <a:r>
              <a:rPr lang="en-US" dirty="0" smtClean="0">
                <a:latin typeface="Bell MT" pitchFamily="18" charset="0"/>
              </a:rPr>
              <a:t>(Samuel Gompers)</a:t>
            </a:r>
          </a:p>
          <a:p>
            <a:pPr marL="834390" lvl="1" indent="-514350"/>
            <a:r>
              <a:rPr lang="en-US" dirty="0" smtClean="0">
                <a:latin typeface="Bell MT" pitchFamily="18" charset="0"/>
              </a:rPr>
              <a:t>Skilled/White/males</a:t>
            </a:r>
          </a:p>
          <a:p>
            <a:pPr marL="834390" lvl="1" indent="-514350"/>
            <a:r>
              <a:rPr lang="en-US" dirty="0" smtClean="0">
                <a:latin typeface="Bell MT" pitchFamily="18" charset="0"/>
              </a:rPr>
              <a:t>Called for collective bargaining</a:t>
            </a:r>
          </a:p>
          <a:p>
            <a:pPr marL="834390" lvl="1" indent="-514350"/>
            <a:r>
              <a:rPr lang="en-US" dirty="0" smtClean="0">
                <a:latin typeface="Bell MT" pitchFamily="18" charset="0"/>
              </a:rPr>
              <a:t>Liked Strikes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b="1" u="sng" dirty="0" smtClean="0">
                <a:latin typeface="Bell MT" pitchFamily="18" charset="0"/>
              </a:rPr>
              <a:t>American Railroad </a:t>
            </a:r>
            <a:r>
              <a:rPr lang="en-US" dirty="0" smtClean="0">
                <a:latin typeface="Bell MT" pitchFamily="18" charset="0"/>
              </a:rPr>
              <a:t>Union (Eugene Debs)</a:t>
            </a:r>
          </a:p>
          <a:p>
            <a:pPr marL="834390" lvl="1" indent="-514350"/>
            <a:r>
              <a:rPr lang="en-US" dirty="0" smtClean="0">
                <a:latin typeface="Bell MT" pitchFamily="18" charset="0"/>
              </a:rPr>
              <a:t>Only Railroad workers</a:t>
            </a:r>
          </a:p>
          <a:p>
            <a:pPr marL="834390" lvl="1" indent="-514350"/>
            <a:r>
              <a:rPr lang="en-US" dirty="0" smtClean="0">
                <a:latin typeface="Bell MT" pitchFamily="18" charset="0"/>
              </a:rPr>
              <a:t>Pullman Strike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b="1" u="sng" dirty="0" smtClean="0">
                <a:latin typeface="Bell MT" pitchFamily="18" charset="0"/>
              </a:rPr>
              <a:t>Industrial Workers of the World </a:t>
            </a:r>
            <a:r>
              <a:rPr lang="en-US" dirty="0" smtClean="0">
                <a:latin typeface="Bell MT" pitchFamily="18" charset="0"/>
              </a:rPr>
              <a:t>(Bill Haywood)</a:t>
            </a:r>
          </a:p>
          <a:p>
            <a:pPr marL="834390" lvl="1" indent="-514350"/>
            <a:r>
              <a:rPr lang="en-US" dirty="0" smtClean="0">
                <a:latin typeface="Bell MT" pitchFamily="18" charset="0"/>
              </a:rPr>
              <a:t>Unskilled workers “Wobblies”</a:t>
            </a:r>
          </a:p>
          <a:p>
            <a:pPr marL="834390" lvl="1" indent="-514350"/>
            <a:r>
              <a:rPr lang="en-US" dirty="0" smtClean="0">
                <a:latin typeface="Bell MT" pitchFamily="18" charset="0"/>
              </a:rPr>
              <a:t>All races </a:t>
            </a:r>
          </a:p>
          <a:p>
            <a:pPr marL="834390" lvl="1" indent="-514350"/>
            <a:r>
              <a:rPr lang="en-US" dirty="0" smtClean="0">
                <a:latin typeface="Bell MT" pitchFamily="18" charset="0"/>
              </a:rPr>
              <a:t>Men &amp; Women </a:t>
            </a:r>
          </a:p>
        </p:txBody>
      </p:sp>
    </p:spTree>
    <p:extLst>
      <p:ext uri="{BB962C8B-B14F-4D97-AF65-F5344CB8AC3E}">
        <p14:creationId xmlns:p14="http://schemas.microsoft.com/office/powerpoint/2010/main" val="99241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152400"/>
            <a:ext cx="8153400" cy="9906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Andrew Carnegie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44958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Scottish</a:t>
            </a:r>
            <a:r>
              <a:rPr lang="en-US" dirty="0" smtClean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Immigrant </a:t>
            </a:r>
          </a:p>
          <a:p>
            <a:r>
              <a:rPr lang="en-US" dirty="0" smtClean="0">
                <a:latin typeface="Bell MT" pitchFamily="18" charset="0"/>
              </a:rPr>
              <a:t>Built: </a:t>
            </a:r>
            <a:r>
              <a:rPr lang="en-US" u="sng" dirty="0" smtClean="0">
                <a:latin typeface="Bell MT" pitchFamily="18" charset="0"/>
              </a:rPr>
              <a:t>Carnegie Steel </a:t>
            </a:r>
          </a:p>
          <a:p>
            <a:r>
              <a:rPr lang="en-US" dirty="0" smtClean="0">
                <a:latin typeface="Bell MT" pitchFamily="18" charset="0"/>
              </a:rPr>
              <a:t>Invented: </a:t>
            </a:r>
            <a:r>
              <a:rPr lang="en-US" sz="4000" b="1" dirty="0" smtClean="0">
                <a:latin typeface="Bell MT" pitchFamily="18" charset="0"/>
              </a:rPr>
              <a:t>Vertical Integration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 A company that owns all parts of the Industrial Process </a:t>
            </a:r>
            <a:endParaRPr lang="en-US" dirty="0">
              <a:latin typeface="Bell MT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221488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86200"/>
            <a:ext cx="9144000" cy="297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517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>
                <a:latin typeface="Bell MT" pitchFamily="18" charset="0"/>
              </a:rPr>
              <a:t>J.P. Morgan </a:t>
            </a:r>
            <a:endParaRPr lang="en-US" sz="8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51054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Bought Carnegie Steel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Became </a:t>
            </a:r>
            <a:r>
              <a:rPr lang="en-US" u="sng" dirty="0" smtClean="0">
                <a:latin typeface="Bell MT" pitchFamily="18" charset="0"/>
              </a:rPr>
              <a:t>U.S. Steel</a:t>
            </a:r>
          </a:p>
          <a:p>
            <a:pPr lvl="1"/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Holding Companies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Is a business that owns stock in its own company …</a:t>
            </a:r>
          </a:p>
          <a:p>
            <a:pPr lvl="1"/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Controlled over 5,300 factories</a:t>
            </a:r>
          </a:p>
          <a:p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Net worth = over </a:t>
            </a:r>
            <a:r>
              <a:rPr lang="en-US" sz="5400" u="sng" dirty="0" smtClean="0">
                <a:solidFill>
                  <a:srgbClr val="00B050"/>
                </a:solidFill>
                <a:latin typeface="Bell MT" pitchFamily="18" charset="0"/>
              </a:rPr>
              <a:t>$7 billion </a:t>
            </a:r>
            <a:r>
              <a:rPr lang="en-US" dirty="0" smtClean="0">
                <a:latin typeface="Bell MT" pitchFamily="18" charset="0"/>
              </a:rPr>
              <a:t>(1904)</a:t>
            </a:r>
            <a:endParaRPr lang="en-US" dirty="0">
              <a:latin typeface="Bell MT" pitchFamily="18" charset="0"/>
            </a:endParaRPr>
          </a:p>
          <a:p>
            <a:endParaRPr lang="en-US" dirty="0">
              <a:latin typeface="Bell MT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409825" cy="339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9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Bell MT" pitchFamily="18" charset="0"/>
              </a:rPr>
              <a:t>John D. Rockefeller</a:t>
            </a:r>
            <a:endParaRPr lang="en-US" sz="48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153400" cy="50292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Built: </a:t>
            </a:r>
            <a:r>
              <a:rPr lang="en-US" u="sng" dirty="0" smtClean="0">
                <a:latin typeface="Bell MT" pitchFamily="18" charset="0"/>
              </a:rPr>
              <a:t>Standard Oil</a:t>
            </a:r>
          </a:p>
          <a:p>
            <a:r>
              <a:rPr lang="en-US" dirty="0" smtClean="0">
                <a:latin typeface="Bell MT" pitchFamily="18" charset="0"/>
              </a:rPr>
              <a:t>Invented: </a:t>
            </a:r>
            <a:r>
              <a:rPr lang="en-US" sz="3200" b="1" dirty="0" smtClean="0">
                <a:latin typeface="Bell MT" pitchFamily="18" charset="0"/>
              </a:rPr>
              <a:t>Horizontal Integration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 combines business in the same field </a:t>
            </a:r>
          </a:p>
          <a:p>
            <a:pPr marL="365760" lvl="1" indent="0">
              <a:buNone/>
            </a:pPr>
            <a:r>
              <a:rPr lang="en-US" dirty="0">
                <a:latin typeface="Bell MT" pitchFamily="18" charset="0"/>
              </a:rPr>
              <a:t> </a:t>
            </a:r>
            <a:r>
              <a:rPr lang="en-US" dirty="0" smtClean="0">
                <a:latin typeface="Bell MT" pitchFamily="18" charset="0"/>
              </a:rPr>
              <a:t>     into one big company</a:t>
            </a:r>
            <a:endParaRPr lang="en-US" dirty="0">
              <a:latin typeface="Bell MT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9964"/>
            <a:ext cx="2600325" cy="3246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6059581" cy="3307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6475" y="3810000"/>
            <a:ext cx="3057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Papyrus" pitchFamily="66" charset="0"/>
              </a:rPr>
              <a:t>Monopoly: </a:t>
            </a:r>
          </a:p>
          <a:p>
            <a:r>
              <a:rPr lang="en-US" sz="3200" dirty="0" smtClean="0">
                <a:latin typeface="Papyrus" pitchFamily="66" charset="0"/>
              </a:rPr>
              <a:t>is when a single Company owns the entire market</a:t>
            </a:r>
            <a:endParaRPr lang="en-US" sz="3200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7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Bell MT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1" y="0"/>
            <a:ext cx="912293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07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Bell MT" pitchFamily="18" charset="0"/>
              </a:rPr>
              <a:t>George Pullman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44958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Built: Pullman Railroad Company</a:t>
            </a:r>
          </a:p>
          <a:p>
            <a:pPr marL="0" indent="0">
              <a:buNone/>
            </a:pPr>
            <a:r>
              <a:rPr lang="en-US" dirty="0" smtClean="0">
                <a:latin typeface="Bell MT" pitchFamily="18" charset="0"/>
              </a:rPr>
              <a:t>           Railroad Towns </a:t>
            </a:r>
          </a:p>
          <a:p>
            <a:pPr marL="0" indent="0">
              <a:buNone/>
            </a:pPr>
            <a:endParaRPr lang="en-US" dirty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Lead to the Pullman Strike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2400"/>
            <a:ext cx="2638425" cy="3339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1"/>
            <a:ext cx="9144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98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Bell MT" pitchFamily="18" charset="0"/>
              </a:rPr>
              <a:t>“Robber Barons”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51054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Extremely wealthy men of the late 19</a:t>
            </a:r>
            <a:r>
              <a:rPr lang="en-US" baseline="30000" dirty="0" smtClean="0">
                <a:latin typeface="Bell MT" pitchFamily="18" charset="0"/>
              </a:rPr>
              <a:t>th</a:t>
            </a:r>
            <a:r>
              <a:rPr lang="en-US" dirty="0" smtClean="0">
                <a:latin typeface="Bell MT" pitchFamily="18" charset="0"/>
              </a:rPr>
              <a:t> century that controlled all aspects of life and amassed their wealth by using questionable practices…… </a:t>
            </a:r>
          </a:p>
          <a:p>
            <a:endParaRPr lang="en-US" dirty="0">
              <a:latin typeface="Bell MT" pitchFamily="18" charset="0"/>
            </a:endParaRPr>
          </a:p>
          <a:p>
            <a:endParaRPr lang="en-US" dirty="0" smtClean="0">
              <a:latin typeface="Bell MT" pitchFamily="18" charset="0"/>
            </a:endParaRPr>
          </a:p>
          <a:p>
            <a:endParaRPr lang="en-US" dirty="0">
              <a:latin typeface="Bell MT" pitchFamily="18" charset="0"/>
            </a:endParaRPr>
          </a:p>
          <a:p>
            <a:endParaRPr lang="en-US" dirty="0" smtClean="0">
              <a:latin typeface="Bell MT" pitchFamily="18" charset="0"/>
            </a:endParaRPr>
          </a:p>
          <a:p>
            <a:r>
              <a:rPr lang="en-US" dirty="0" smtClean="0">
                <a:latin typeface="Bell MT" pitchFamily="18" charset="0"/>
              </a:rPr>
              <a:t>Lead to the </a:t>
            </a:r>
            <a:r>
              <a:rPr lang="en-US" b="1" u="sng" dirty="0" smtClean="0">
                <a:latin typeface="Bell MT" pitchFamily="18" charset="0"/>
              </a:rPr>
              <a:t>Sherman Antitrust Act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  federal law banning any trusts / monopolies</a:t>
            </a:r>
          </a:p>
          <a:p>
            <a:pPr lvl="2"/>
            <a:r>
              <a:rPr lang="en-US" dirty="0" smtClean="0">
                <a:latin typeface="Bell MT" pitchFamily="18" charset="0"/>
              </a:rPr>
              <a:t> hard to enforce / interpret </a:t>
            </a:r>
            <a:endParaRPr lang="en-US" dirty="0">
              <a:latin typeface="Bell MT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75057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5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smtClean="0">
                <a:latin typeface="Bell MT" pitchFamily="18" charset="0"/>
              </a:rPr>
              <a:t>Business Philosophy  </a:t>
            </a:r>
            <a:endParaRPr lang="en-US" sz="6000" b="1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613648" cy="5105400"/>
          </a:xfrm>
        </p:spPr>
        <p:txBody>
          <a:bodyPr/>
          <a:lstStyle/>
          <a:p>
            <a:r>
              <a:rPr lang="en-US" dirty="0" smtClean="0">
                <a:latin typeface="Bell MT" pitchFamily="18" charset="0"/>
              </a:rPr>
              <a:t>Social Darwinism</a:t>
            </a:r>
          </a:p>
          <a:p>
            <a:pPr lvl="1"/>
            <a:r>
              <a:rPr lang="en-US" dirty="0" smtClean="0">
                <a:latin typeface="Bell MT" pitchFamily="18" charset="0"/>
              </a:rPr>
              <a:t>Humans have developed through competition and natural selection</a:t>
            </a:r>
          </a:p>
          <a:p>
            <a:pPr lvl="2"/>
            <a:endParaRPr lang="en-US" sz="3600" i="1" dirty="0" smtClean="0">
              <a:latin typeface="Bell MT" pitchFamily="18" charset="0"/>
            </a:endParaRPr>
          </a:p>
          <a:p>
            <a:pPr lvl="2"/>
            <a:r>
              <a:rPr lang="en-US" sz="3600" i="1" dirty="0" smtClean="0">
                <a:latin typeface="Bell MT" pitchFamily="18" charset="0"/>
              </a:rPr>
              <a:t>“Only the strong survive” </a:t>
            </a:r>
          </a:p>
          <a:p>
            <a:pPr lvl="2"/>
            <a:r>
              <a:rPr lang="en-US" sz="3600" i="1" dirty="0" smtClean="0">
                <a:latin typeface="Bell MT" pitchFamily="18" charset="0"/>
              </a:rPr>
              <a:t>“Survival of the Fittest”</a:t>
            </a:r>
          </a:p>
          <a:p>
            <a:pPr lvl="2"/>
            <a:endParaRPr lang="en-US" dirty="0">
              <a:latin typeface="Bell MT" pitchFamily="18" charset="0"/>
            </a:endParaRPr>
          </a:p>
          <a:p>
            <a:endParaRPr lang="en-US" dirty="0" smtClean="0">
              <a:latin typeface="Bell MT" pitchFamily="18" charset="0"/>
            </a:endParaRPr>
          </a:p>
          <a:p>
            <a:pPr lvl="2"/>
            <a:endParaRPr lang="en-US" dirty="0">
              <a:latin typeface="Bell MT" pitchFamily="18" charset="0"/>
            </a:endParaRPr>
          </a:p>
          <a:p>
            <a:pPr lvl="2"/>
            <a:endParaRPr lang="en-US" dirty="0" smtClean="0">
              <a:latin typeface="Bell MT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852513"/>
            <a:ext cx="2428875" cy="38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76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latin typeface="Bell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67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5007</TotalTime>
  <Words>285</Words>
  <Application>Microsoft Office PowerPoint</Application>
  <PresentationFormat>On-screen Show (4:3)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Bell MT</vt:lpstr>
      <vt:lpstr>Calibri</vt:lpstr>
      <vt:lpstr>Papyrus</vt:lpstr>
      <vt:lpstr>Tw Cen MT</vt:lpstr>
      <vt:lpstr>Wingdings</vt:lpstr>
      <vt:lpstr>Wingdings 2</vt:lpstr>
      <vt:lpstr>Median</vt:lpstr>
      <vt:lpstr>Chapter 12: Industrialization </vt:lpstr>
      <vt:lpstr>Andrew Carnegie </vt:lpstr>
      <vt:lpstr>J.P. Morgan </vt:lpstr>
      <vt:lpstr>John D. Rockefeller</vt:lpstr>
      <vt:lpstr>PowerPoint Presentation</vt:lpstr>
      <vt:lpstr>George Pullman </vt:lpstr>
      <vt:lpstr>“Robber Barons”</vt:lpstr>
      <vt:lpstr>Business Philosophy  </vt:lpstr>
      <vt:lpstr>PowerPoint Presentation</vt:lpstr>
      <vt:lpstr>Labor Unions</vt:lpstr>
      <vt:lpstr>Labor Unions</vt:lpstr>
    </vt:vector>
  </TitlesOfParts>
  <Company>Onslow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12: Industrialization</dc:title>
  <dc:creator>Dustin Johns</dc:creator>
  <cp:lastModifiedBy>Brittany Carden</cp:lastModifiedBy>
  <cp:revision>29</cp:revision>
  <cp:lastPrinted>2015-09-14T13:10:01Z</cp:lastPrinted>
  <dcterms:created xsi:type="dcterms:W3CDTF">2012-10-24T17:28:32Z</dcterms:created>
  <dcterms:modified xsi:type="dcterms:W3CDTF">2015-09-14T17:56:38Z</dcterms:modified>
</cp:coreProperties>
</file>