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5" r:id="rId3"/>
    <p:sldMasterId id="2147483752" r:id="rId4"/>
  </p:sldMasterIdLst>
  <p:notesMasterIdLst>
    <p:notesMasterId r:id="rId55"/>
  </p:notesMasterIdLst>
  <p:handoutMasterIdLst>
    <p:handoutMasterId r:id="rId56"/>
  </p:handoutMasterIdLst>
  <p:sldIdLst>
    <p:sldId id="729" r:id="rId5"/>
    <p:sldId id="407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694" r:id="rId14"/>
    <p:sldId id="695" r:id="rId15"/>
    <p:sldId id="696" r:id="rId16"/>
    <p:sldId id="697" r:id="rId17"/>
    <p:sldId id="698" r:id="rId18"/>
    <p:sldId id="699" r:id="rId19"/>
    <p:sldId id="700" r:id="rId20"/>
    <p:sldId id="701" r:id="rId21"/>
    <p:sldId id="702" r:id="rId22"/>
    <p:sldId id="703" r:id="rId23"/>
    <p:sldId id="704" r:id="rId24"/>
    <p:sldId id="496" r:id="rId25"/>
    <p:sldId id="495" r:id="rId26"/>
    <p:sldId id="528" r:id="rId27"/>
    <p:sldId id="529" r:id="rId28"/>
    <p:sldId id="638" r:id="rId29"/>
    <p:sldId id="532" r:id="rId30"/>
    <p:sldId id="634" r:id="rId31"/>
    <p:sldId id="590" r:id="rId32"/>
    <p:sldId id="592" r:id="rId33"/>
    <p:sldId id="677" r:id="rId34"/>
    <p:sldId id="586" r:id="rId35"/>
    <p:sldId id="589" r:id="rId36"/>
    <p:sldId id="654" r:id="rId37"/>
    <p:sldId id="653" r:id="rId38"/>
    <p:sldId id="709" r:id="rId39"/>
    <p:sldId id="683" r:id="rId40"/>
    <p:sldId id="404" r:id="rId41"/>
    <p:sldId id="500" r:id="rId42"/>
    <p:sldId id="706" r:id="rId43"/>
    <p:sldId id="708" r:id="rId44"/>
    <p:sldId id="707" r:id="rId45"/>
    <p:sldId id="554" r:id="rId46"/>
    <p:sldId id="556" r:id="rId47"/>
    <p:sldId id="664" r:id="rId48"/>
    <p:sldId id="503" r:id="rId49"/>
    <p:sldId id="505" r:id="rId50"/>
    <p:sldId id="541" r:id="rId51"/>
    <p:sldId id="731" r:id="rId52"/>
    <p:sldId id="692" r:id="rId53"/>
    <p:sldId id="669" r:id="rId5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62300"/>
    <a:srgbClr val="663300"/>
    <a:srgbClr val="FFCC99"/>
    <a:srgbClr val="FFFFFF"/>
    <a:srgbClr val="FFFF00"/>
    <a:srgbClr val="CC0000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2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1DE9262-F741-417F-B7A4-413C20085E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463AA61-842F-4668-83B8-FB24D151F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98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8A6E3-CBE9-4892-8772-F6D9A08743D3}" type="slidenum">
              <a:rPr lang="en-US"/>
              <a:pPr/>
              <a:t>10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4CCC8-71E0-40B0-BB97-C989D2A9C2D6}" type="slidenum">
              <a:rPr lang="en-US"/>
              <a:pPr/>
              <a:t>14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0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2D1DD-A07B-4D4F-B267-BD2B493A0C18}" type="slidenum">
              <a:rPr lang="en-US"/>
              <a:pPr/>
              <a:t>25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8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00249-9163-4FFC-8F20-A019CE551B9C}" type="slidenum">
              <a:rPr lang="en-US"/>
              <a:pPr/>
              <a:t>41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7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887EB-1C82-400F-85EA-BE447B10DBAB}" type="slidenum">
              <a:rPr lang="en-US"/>
              <a:pPr/>
              <a:t>44</a:t>
            </a:fld>
            <a:endParaRPr lang="en-US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7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76200"/>
            <a:ext cx="21145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912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CA855-7DFB-4FE9-B27C-8D046A7B2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B70B-6B86-44D6-A3C7-2A3988798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9D68B-26FC-4DD2-A11A-9588C657A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7AC4C-A0CD-4CE8-B810-FBA849741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22E04-6813-4E4F-8F4B-F4F4E1331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212E-7E11-48B4-943E-0077E6413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CA7D6-2E4A-4A4F-9133-7A5D18F2B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FAB8C-BBE6-401F-985A-3B13B901A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B9E12-9662-4922-91F3-6DAFCA1B2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03DC2-3A05-4A65-A7B3-273CDD1B4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6E370-43D6-444D-8F2A-07EEF48FD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56EF-1C0E-4D3D-BCEF-9CF5B7037B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622DE-7A79-4E8C-8A83-C09B2D0763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58257-1B92-4118-AAC7-D9B875047F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E4F33-8632-4719-933C-54CC4FBE7F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A0A6A-1D52-40B0-9D77-FE29743BBC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83882-4C43-475C-A9CE-91342CF694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DD4D7-2569-495E-9507-469DB9CF78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7493C-E7A8-4983-8C5C-5E6780D5DD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007C4-B490-459F-BB1D-882400764D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0C01-362F-4339-A064-84DDED4A88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B6852-1BB4-4647-B581-F70DA3E8A4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3E7D2D-144D-4EBC-A25F-3606A5818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CEA97-7F87-48F1-B3E9-8D1F3F084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47FB7A-E927-477C-9799-E9EBDA4E6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2823-B435-4361-A5EE-60FCF25E4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337-34D3-4A0C-9022-CCB9C3225D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18F-1F94-4FC5-8FE7-DFBA639A70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127C-C5DE-41E4-B5F2-EA0264E93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7D7B2F-DADF-41D3-9F75-07D475B45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0E4D1-4AD4-4D1A-BE4A-72096B1F1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AB6-E5EF-4431-AB27-05EC2110D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6948D0-F34F-4A1B-BF3B-AE778AD50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116138"/>
            <a:ext cx="4371975" cy="199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59263"/>
            <a:ext cx="4371975" cy="199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284ACE-5B14-490F-8111-96876D876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72E0F6-4E05-4D51-8AFD-21EA37552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9313" y="2116138"/>
            <a:ext cx="4371975" cy="4135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F66992-E4B2-4D5D-B69A-15D4373D1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5637213"/>
            <a:ext cx="9140825" cy="1220787"/>
          </a:xfrm>
          <a:prstGeom prst="rect">
            <a:avLst/>
          </a:prstGeom>
          <a:noFill/>
        </p:spPr>
      </p:pic>
      <p:pic>
        <p:nvPicPr>
          <p:cNvPr id="49971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0"/>
            <a:ext cx="9140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97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997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99718" name="Picture 6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6172200"/>
            <a:ext cx="676275" cy="468313"/>
          </a:xfrm>
          <a:prstGeom prst="rect">
            <a:avLst/>
          </a:prstGeom>
          <a:noFill/>
        </p:spPr>
      </p:pic>
      <p:pic>
        <p:nvPicPr>
          <p:cNvPr id="499719" name="Picture 7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08863" y="6019800"/>
            <a:ext cx="630237" cy="577850"/>
          </a:xfrm>
          <a:prstGeom prst="rect">
            <a:avLst/>
          </a:prstGeom>
          <a:noFill/>
        </p:spPr>
      </p:pic>
      <p:pic>
        <p:nvPicPr>
          <p:cNvPr id="49972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53400" y="6019800"/>
            <a:ext cx="630238" cy="577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9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9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97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9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97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9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97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9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97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97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97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2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42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42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59F024F-73F5-405F-82BB-7294953271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zoom/>
    <p:sndAc>
      <p:stSnd>
        <p:snd r:embed="rId13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898" name="Picture 2" descr="ltblue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</p:spPr>
      </p:pic>
      <p:sp>
        <p:nvSpPr>
          <p:cNvPr id="72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696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831C973-8B89-4A34-9D67-03D9E4309AD1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720904" name="Rectangle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19" name="Clip" r:id="rId15" imgW="0" imgH="0" progId="">
                  <p:embed/>
                </p:oleObj>
              </mc:Choice>
              <mc:Fallback>
                <p:oleObj name="Clip" r:id="rId15" imgW="0" imgH="0" progId="">
                  <p:embed/>
                  <p:pic>
                    <p:nvPicPr>
                      <p:cNvPr id="0" name="Rectangle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0905" name="Picture 9" descr="knot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175" y="0"/>
            <a:ext cx="60642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Monotype Sorts" pitchFamily="2" charset="2"/>
        <a:buChar char="H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Marlett" pitchFamily="2" charset="2"/>
        <a:buChar char="h"/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Marlett" pitchFamily="2" charset="2"/>
        <a:buChar char="0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BB3BC81-6048-4EF2-8EC4-9D57F152D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My%20Documents/Powerpoint/US%20History/Post%20Civil%20War,%20the%20West%20and%20Industry/tar239.htm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jpeg"/><Relationship Id="rId4" Type="http://schemas.openxmlformats.org/officeDocument/2006/relationships/slide" Target="slide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Relationship Id="rId5" Type="http://schemas.openxmlformats.org/officeDocument/2006/relationships/slide" Target="slide1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zH9wHWMi_k" TargetMode="Externa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8839200" cy="1828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ll MT" pitchFamily="18" charset="0"/>
              </a:rPr>
              <a:t>Chapter 11 Westward</a:t>
            </a:r>
            <a:endParaRPr lang="en-US" sz="54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2800" dirty="0" smtClean="0">
                <a:latin typeface="Bell MT" pitchFamily="18" charset="0"/>
              </a:rPr>
              <a:t>Western Expansion </a:t>
            </a:r>
          </a:p>
          <a:p>
            <a:pPr algn="ctr"/>
            <a:r>
              <a:rPr lang="en-US" sz="2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Settling the West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1850s-1900</a:t>
            </a:r>
            <a:endParaRPr lang="en-US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696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ext Box 2"/>
          <p:cNvSpPr txBox="1">
            <a:spLocks noChangeArrowheads="1"/>
          </p:cNvSpPr>
          <p:nvPr/>
        </p:nvSpPr>
        <p:spPr bwMode="auto">
          <a:xfrm>
            <a:off x="1676400" y="-762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Mining Centers</a:t>
            </a:r>
          </a:p>
        </p:txBody>
      </p:sp>
      <p:pic>
        <p:nvPicPr>
          <p:cNvPr id="769027" name="Picture 3" descr="Industry1900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 l="862" r="790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solidFill>
              <a:srgbClr val="462300"/>
            </a:solidFill>
            <a:miter lim="800000"/>
            <a:headEnd/>
            <a:tailEnd/>
          </a:ln>
        </p:spPr>
      </p:pic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1600200" cy="4349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Virginia City</a:t>
            </a:r>
            <a:br>
              <a:rPr lang="en-US" sz="1600" b="1">
                <a:latin typeface="Times New Roman" pitchFamily="18" charset="0"/>
              </a:rPr>
            </a:br>
            <a:r>
              <a:rPr lang="en-US" sz="1600" b="1">
                <a:latin typeface="Times New Roman" pitchFamily="18" charset="0"/>
              </a:rPr>
              <a:t>Comstock Lode</a:t>
            </a:r>
          </a:p>
        </p:txBody>
      </p:sp>
      <p:sp>
        <p:nvSpPr>
          <p:cNvPr id="769030" name="Line 6"/>
          <p:cNvSpPr>
            <a:spLocks noChangeShapeType="1"/>
          </p:cNvSpPr>
          <p:nvPr/>
        </p:nvSpPr>
        <p:spPr bwMode="auto">
          <a:xfrm flipH="1">
            <a:off x="990600" y="1524000"/>
            <a:ext cx="1828800" cy="1828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2819400"/>
            <a:ext cx="47244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City of Comstock Lode:</a:t>
            </a:r>
          </a:p>
          <a:p>
            <a:r>
              <a:rPr lang="en-US" b="1" u="sng" dirty="0" smtClean="0"/>
              <a:t>Frontier City to </a:t>
            </a:r>
            <a:r>
              <a:rPr lang="en-US" b="1" u="sng" dirty="0" smtClean="0">
                <a:solidFill>
                  <a:srgbClr val="FF0000"/>
                </a:solidFill>
              </a:rPr>
              <a:t>BOOM TOWN.</a:t>
            </a:r>
            <a:r>
              <a:rPr lang="en-US" b="1" u="sng" dirty="0" smtClean="0"/>
              <a:t> </a:t>
            </a:r>
            <a:r>
              <a:rPr lang="en-US" b="1" dirty="0" smtClean="0"/>
              <a:t>Had an Opera house and first 6 story hotel that had and ELAVATOR! </a:t>
            </a:r>
            <a:endParaRPr lang="en-US" b="1" dirty="0"/>
          </a:p>
        </p:txBody>
      </p:sp>
      <p:sp>
        <p:nvSpPr>
          <p:cNvPr id="7" name="5-Point Star 6"/>
          <p:cNvSpPr/>
          <p:nvPr/>
        </p:nvSpPr>
        <p:spPr>
          <a:xfrm>
            <a:off x="1752600" y="26670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75461" y="990600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 BONAZA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239000" cy="5400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355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27075"/>
            <a:ext cx="7239000" cy="5410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688975"/>
            <a:ext cx="7277100" cy="548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Text Box 2"/>
          <p:cNvSpPr txBox="1">
            <a:spLocks noChangeArrowheads="1"/>
          </p:cNvSpPr>
          <p:nvPr/>
        </p:nvSpPr>
        <p:spPr bwMode="auto">
          <a:xfrm>
            <a:off x="1676400" y="762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Prospecting</a:t>
            </a:r>
          </a:p>
        </p:txBody>
      </p:sp>
      <p:sp>
        <p:nvSpPr>
          <p:cNvPr id="76698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669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4800600" cy="3600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669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143000"/>
            <a:ext cx="3343275" cy="5124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5181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Gold Rush Swarmed in… all looking to get RICH overnight!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homesteading_famil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5394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ctr">
              <a:lnSpc>
                <a:spcPct val="80000"/>
              </a:lnSpc>
              <a:buFontTx/>
              <a:buChar char="•"/>
            </a:pPr>
            <a:r>
              <a:rPr lang="en-US" sz="40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Dry farming</a:t>
            </a:r>
            <a:r>
              <a:rPr lang="en-US" sz="4000" b="1" dirty="0"/>
              <a:t>  </a:t>
            </a:r>
            <a:r>
              <a:rPr kumimoji="1" lang="en-US" altLang="en-US" sz="4000" b="1" dirty="0"/>
              <a:t>Allows cultivation of arid (dry) land by using drought-resistant crops and various techniques to minimize evaporation.</a:t>
            </a:r>
            <a:endParaRPr lang="en-US" sz="4000" b="1" dirty="0"/>
          </a:p>
          <a:p>
            <a:pPr marL="457200" indent="-457200" algn="ctr">
              <a:lnSpc>
                <a:spcPct val="80000"/>
              </a:lnSpc>
            </a:pPr>
            <a:endParaRPr lang="en-US" sz="4000" dirty="0"/>
          </a:p>
          <a:p>
            <a:pPr marL="457200" indent="-457200" algn="ctr">
              <a:lnSpc>
                <a:spcPct val="80000"/>
              </a:lnSpc>
              <a:buFontTx/>
              <a:buChar char="•"/>
            </a:pPr>
            <a:endParaRPr lang="en-US" sz="4000" dirty="0"/>
          </a:p>
        </p:txBody>
      </p:sp>
      <p:sp>
        <p:nvSpPr>
          <p:cNvPr id="437256" name="WordArt 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5715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 dirty="0">
                <a:ln w="222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LIFE ON THE GREAT PLAINS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457200" y="1752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91" name="Text Box 27"/>
          <p:cNvSpPr txBox="1">
            <a:spLocks noChangeArrowheads="1"/>
          </p:cNvSpPr>
          <p:nvPr/>
        </p:nvSpPr>
        <p:spPr bwMode="auto">
          <a:xfrm>
            <a:off x="1676400" y="0"/>
            <a:ext cx="586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Western" pitchFamily="2" charset="0"/>
              </a:rPr>
              <a:t>Invention of Barbed </a:t>
            </a: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  <a:latin typeface="Western" pitchFamily="2" charset="0"/>
              </a:rPr>
              <a:t>Wire</a:t>
            </a:r>
          </a:p>
        </p:txBody>
      </p:sp>
      <p:pic>
        <p:nvPicPr>
          <p:cNvPr id="830492" name="Picture 28" descr="barbes wire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667000" y="4954625"/>
            <a:ext cx="4724400" cy="19033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30493" name="Picture 29" descr="Glidden steel &amp; barbed wire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419600" y="1787271"/>
            <a:ext cx="4038600" cy="3089529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30494" name="Picture 30" descr="Joseph Glidden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152400" y="1066800"/>
            <a:ext cx="2257425" cy="3581400"/>
          </a:xfrm>
          <a:prstGeom prst="rect">
            <a:avLst/>
          </a:prstGeom>
          <a:noFill/>
        </p:spPr>
      </p:pic>
      <p:sp>
        <p:nvSpPr>
          <p:cNvPr id="830495" name="Text Box 31"/>
          <p:cNvSpPr txBox="1">
            <a:spLocks noChangeArrowheads="1"/>
          </p:cNvSpPr>
          <p:nvPr/>
        </p:nvSpPr>
        <p:spPr bwMode="auto">
          <a:xfrm>
            <a:off x="609600" y="4175125"/>
            <a:ext cx="21336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Joseph Glidden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1026" descr="homesteading_famil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6227" name="Rectangle 1027"/>
          <p:cNvSpPr>
            <a:spLocks noChangeArrowheads="1"/>
          </p:cNvSpPr>
          <p:nvPr/>
        </p:nvSpPr>
        <p:spPr bwMode="auto">
          <a:xfrm>
            <a:off x="0" y="1168400"/>
            <a:ext cx="9144000" cy="8402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54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Barbed </a:t>
            </a:r>
            <a:r>
              <a:rPr lang="en-US" sz="5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wire fence</a:t>
            </a:r>
            <a:r>
              <a:rPr lang="en-US" sz="5400" b="1" dirty="0"/>
              <a:t> was a lifesaver because of the lack of wood in the dry plains of America.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Barbed </a:t>
            </a:r>
            <a:r>
              <a:rPr lang="en-US" sz="54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wire</a:t>
            </a:r>
            <a:r>
              <a:rPr lang="en-US" sz="5400" b="1" dirty="0"/>
              <a:t> also solved the problems between farmers and ranchers.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lang="en-US" sz="5400" b="1" dirty="0"/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lang="en-US" sz="5400" b="1" dirty="0"/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endParaRPr lang="en-US" sz="5400" b="1" dirty="0"/>
          </a:p>
        </p:txBody>
      </p:sp>
      <p:sp>
        <p:nvSpPr>
          <p:cNvPr id="436228" name="AutoShape 10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229" name="WordArt 102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10600" cy="5715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>
                <a:ln w="2222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Impact"/>
              </a:rPr>
              <a:t>LIFE ON THE GREAT PLAINS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52400" y="48768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sod far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6575" y="139700"/>
            <a:ext cx="8077200" cy="698500"/>
            <a:chOff x="338" y="1672"/>
            <a:chExt cx="5088" cy="222"/>
          </a:xfrm>
        </p:grpSpPr>
        <p:sp>
          <p:nvSpPr>
            <p:cNvPr id="415748" name="Rectangle 4"/>
            <p:cNvSpPr>
              <a:spLocks noChangeArrowheads="1"/>
            </p:cNvSpPr>
            <p:nvPr/>
          </p:nvSpPr>
          <p:spPr bwMode="auto">
            <a:xfrm>
              <a:off x="1227" y="1672"/>
              <a:ext cx="4199" cy="2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kumimoji="1" lang="en-US" altLang="en-US" sz="2800" b="1">
                  <a:latin typeface="Arial" charset="0"/>
                </a:rPr>
                <a:t>Allowed farmers to cut through dense, root-choked sod.</a:t>
              </a:r>
            </a:p>
          </p:txBody>
        </p:sp>
        <p:sp>
          <p:nvSpPr>
            <p:cNvPr id="415749" name="Rectangle 5"/>
            <p:cNvSpPr>
              <a:spLocks noChangeArrowheads="1"/>
            </p:cNvSpPr>
            <p:nvPr/>
          </p:nvSpPr>
          <p:spPr bwMode="auto">
            <a:xfrm>
              <a:off x="338" y="1673"/>
              <a:ext cx="889" cy="221"/>
            </a:xfrm>
            <a:prstGeom prst="rect">
              <a:avLst/>
            </a:prstGeom>
            <a:solidFill>
              <a:srgbClr val="FAC4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kumimoji="1" lang="en-US" altLang="en-US" sz="2800" b="1">
                  <a:latin typeface="Arial" charset="0"/>
                </a:rPr>
                <a:t>Steel Plow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 descr="mechan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6096000"/>
            <a:ext cx="8915400" cy="685800"/>
            <a:chOff x="338" y="856"/>
            <a:chExt cx="5088" cy="240"/>
          </a:xfrm>
        </p:grpSpPr>
        <p:sp>
          <p:nvSpPr>
            <p:cNvPr id="416772" name="Rectangle 4"/>
            <p:cNvSpPr>
              <a:spLocks noChangeArrowheads="1"/>
            </p:cNvSpPr>
            <p:nvPr/>
          </p:nvSpPr>
          <p:spPr bwMode="auto">
            <a:xfrm>
              <a:off x="1227" y="856"/>
              <a:ext cx="4199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kumimoji="1" lang="en-US" altLang="en-US" b="1">
                  <a:latin typeface="Arial Narrow" pitchFamily="34" charset="0"/>
                </a:rPr>
                <a:t>Reduced labor force needed for harvest.  Allows farmers to maintain larger farms.</a:t>
              </a:r>
            </a:p>
          </p:txBody>
        </p:sp>
        <p:sp>
          <p:nvSpPr>
            <p:cNvPr id="416773" name="Rectangle 5"/>
            <p:cNvSpPr>
              <a:spLocks noChangeArrowheads="1"/>
            </p:cNvSpPr>
            <p:nvPr/>
          </p:nvSpPr>
          <p:spPr bwMode="auto">
            <a:xfrm>
              <a:off x="338" y="857"/>
              <a:ext cx="889" cy="239"/>
            </a:xfrm>
            <a:prstGeom prst="rect">
              <a:avLst/>
            </a:prstGeom>
            <a:solidFill>
              <a:srgbClr val="F6E1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kumimoji="1" lang="en-US" altLang="en-US" sz="2000" b="1">
                  <a:latin typeface="Arial Narrow" pitchFamily="34" charset="0"/>
                </a:rPr>
                <a:t>Mechanized Reaper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1026"/>
          <p:cNvSpPr txBox="1">
            <a:spLocks noChangeArrowheads="1"/>
          </p:cNvSpPr>
          <p:nvPr/>
        </p:nvSpPr>
        <p:spPr bwMode="auto">
          <a:xfrm>
            <a:off x="0" y="114300"/>
            <a:ext cx="9144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 typeface="Symbol" pitchFamily="18" charset="2"/>
              <a:buNone/>
            </a:pPr>
            <a:endParaRPr lang="en-US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1125" name="Rectangle 1029"/>
          <p:cNvSpPr>
            <a:spLocks noChangeArrowheads="1"/>
          </p:cNvSpPr>
          <p:nvPr/>
        </p:nvSpPr>
        <p:spPr bwMode="auto">
          <a:xfrm>
            <a:off x="-2155825" y="-23320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1127" name="Picture 1031" descr="20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</p:spPr>
      </p:pic>
      <p:sp>
        <p:nvSpPr>
          <p:cNvPr id="261128" name="AutoShape 10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irregularSeal1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1" name="Rectangle 1035"/>
          <p:cNvSpPr>
            <a:spLocks noChangeArrowheads="1"/>
          </p:cNvSpPr>
          <p:nvPr/>
        </p:nvSpPr>
        <p:spPr bwMode="auto">
          <a:xfrm rot="20824981">
            <a:off x="1947915" y="208158"/>
            <a:ext cx="3719273" cy="4895549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5029200"/>
            <a:ext cx="48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“THE WEST”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31109" name="Picture 5" descr="windmills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838200" y="781050"/>
            <a:ext cx="7467600" cy="5314950"/>
          </a:xfrm>
          <a:prstGeom prst="rect">
            <a:avLst/>
          </a:prstGeom>
          <a:noFill/>
        </p:spPr>
      </p:pic>
      <p:sp>
        <p:nvSpPr>
          <p:cNvPr id="43111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04800" cy="381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0"/>
            <a:ext cx="7315200" cy="1079500"/>
            <a:chOff x="338" y="2104"/>
            <a:chExt cx="5088" cy="192"/>
          </a:xfrm>
        </p:grpSpPr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1227" y="2104"/>
              <a:ext cx="4199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kumimoji="1" lang="en-US" altLang="en-US" sz="2000" b="1">
                  <a:latin typeface="Arial" charset="0"/>
                </a:rPr>
                <a:t>Powers irrigation systems and pumps up ground water.</a:t>
              </a:r>
            </a:p>
          </p:txBody>
        </p:sp>
        <p:sp>
          <p:nvSpPr>
            <p:cNvPr id="431113" name="Rectangle 9"/>
            <p:cNvSpPr>
              <a:spLocks noChangeArrowheads="1"/>
            </p:cNvSpPr>
            <p:nvPr/>
          </p:nvSpPr>
          <p:spPr bwMode="auto">
            <a:xfrm>
              <a:off x="338" y="2105"/>
              <a:ext cx="889" cy="191"/>
            </a:xfrm>
            <a:prstGeom prst="rect">
              <a:avLst/>
            </a:prstGeom>
            <a:solidFill>
              <a:srgbClr val="FAC4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kumimoji="1" lang="en-US" altLang="en-US" sz="2000" b="1">
                  <a:latin typeface="Arial" charset="0"/>
                </a:rPr>
                <a:t>Steel Windmill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sod house"/>
          <p:cNvPicPr>
            <a:picLocks noChangeAspect="1" noChangeArrowheads="1"/>
          </p:cNvPicPr>
          <p:nvPr/>
        </p:nvPicPr>
        <p:blipFill>
          <a:blip r:embed="rId2" cstate="print">
            <a:lum bright="70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5949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US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Homestead Act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was a law developed in 1862 by Congress to promote settlement of the Great Plains. </a:t>
            </a:r>
          </a:p>
          <a:p>
            <a:pPr algn="ctr">
              <a:lnSpc>
                <a:spcPct val="80000"/>
              </a:lnSpc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Age 21 and the head of the family could have </a:t>
            </a:r>
            <a:r>
              <a:rPr lang="en-US" sz="3200" b="1" i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160 acres of land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if they improved it in five years</a:t>
            </a:r>
          </a:p>
          <a:p>
            <a:pPr algn="ctr">
              <a:lnSpc>
                <a:spcPct val="80000"/>
              </a:lnSpc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Could buy it for a small amount of </a:t>
            </a:r>
            <a:r>
              <a:rPr lang="en-US" sz="32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$$$</a:t>
            </a:r>
          </a:p>
          <a:p>
            <a:pPr algn="ctr">
              <a:lnSpc>
                <a:spcPct val="80000"/>
              </a:lnSpc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US Government encouraged westward expansion and the </a:t>
            </a:r>
            <a:r>
              <a:rPr lang="en-US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Homestead Act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allowed thousands of settlers to move west and start new lives. </a:t>
            </a:r>
          </a:p>
          <a:p>
            <a:pPr algn="ctr">
              <a:lnSpc>
                <a:spcPct val="80000"/>
              </a:lnSpc>
              <a:buClr>
                <a:srgbClr val="A50021"/>
              </a:buClr>
              <a:buSzPct val="120000"/>
              <a:buFont typeface="WingDings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2197" name="WordArt 5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2296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HOMESTEAD ACT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76200" y="6858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1026" descr="homestead_certific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homesteading_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great plains far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rgbClr val="462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estern" pitchFamily="2" charset="0"/>
              </a:rPr>
              <a:t> A Pioneer’s Sod House, SD</a:t>
            </a:r>
          </a:p>
        </p:txBody>
      </p:sp>
      <p:pic>
        <p:nvPicPr>
          <p:cNvPr id="731139" name="Picture 3" descr="SOd House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1137" t="1593" r="1137" b="2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9" name="Picture 3" descr="18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906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553200"/>
            <a:ext cx="304800" cy="228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5" name="Picture 5"/>
          <p:cNvPicPr>
            <a:picLocks noChangeAspect="1" noChangeArrowheads="1"/>
          </p:cNvPicPr>
          <p:nvPr/>
        </p:nvPicPr>
        <p:blipFill>
          <a:blip r:embed="rId2" cstate="print"/>
          <a:srcRect l="1291" r="1935" b="1111"/>
          <a:stretch>
            <a:fillRect/>
          </a:stretch>
        </p:blipFill>
        <p:spPr bwMode="auto">
          <a:xfrm>
            <a:off x="0" y="-15481"/>
            <a:ext cx="9144000" cy="6873481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21926" name="Text Box 6"/>
          <p:cNvSpPr txBox="1">
            <a:spLocks noChangeArrowheads="1"/>
          </p:cNvSpPr>
          <p:nvPr/>
        </p:nvSpPr>
        <p:spPr bwMode="auto">
          <a:xfrm>
            <a:off x="1905000" y="2835275"/>
            <a:ext cx="3352800" cy="2041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Population Changes in the West, 1850 to 1900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33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-407988" y="10747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4763" y="1068388"/>
            <a:ext cx="7143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43749" name="Picture 5" descr="atrain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248400"/>
            <a:ext cx="4876800" cy="304800"/>
          </a:xfrm>
          <a:prstGeom prst="rect">
            <a:avLst/>
          </a:prstGeom>
          <a:noFill/>
        </p:spPr>
      </p:pic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381000" y="4991100"/>
            <a:ext cx="5715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May 10, 1869 at Promontory, Utah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b="1" i="1" dirty="0">
                <a:solidFill>
                  <a:srgbClr val="FFFF00"/>
                </a:solidFill>
                <a:latin typeface="Arial" charset="0"/>
              </a:rPr>
              <a:t>“The Wedding of the Rails”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Central Pacific and Union Pacific</a:t>
            </a:r>
          </a:p>
        </p:txBody>
      </p:sp>
      <p:sp>
        <p:nvSpPr>
          <p:cNvPr id="543751" name="WordArt 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5791200" cy="762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Impact"/>
              </a:rPr>
              <a:t>1st TRANSCONTINENTAL RAILROAD</a:t>
            </a:r>
          </a:p>
        </p:txBody>
      </p:sp>
      <p:sp>
        <p:nvSpPr>
          <p:cNvPr id="54375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15000" y="5334000"/>
            <a:ext cx="304800" cy="304800"/>
          </a:xfrm>
          <a:prstGeom prst="irregularSeal1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43754" name="Picture 10" descr="4r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5791200" cy="37338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43758" name="Picture 14" descr="GreatEvent"/>
          <p:cNvPicPr>
            <a:picLocks noChangeAspect="1" noChangeArrowheads="1"/>
          </p:cNvPicPr>
          <p:nvPr/>
        </p:nvPicPr>
        <p:blipFill>
          <a:blip r:embed="rId5" cstate="print">
            <a:lum bright="18000" contrast="18000"/>
          </a:blip>
          <a:srcRect/>
          <a:stretch>
            <a:fillRect/>
          </a:stretch>
        </p:blipFill>
        <p:spPr bwMode="auto">
          <a:xfrm>
            <a:off x="6400800" y="381000"/>
            <a:ext cx="2667000" cy="6172200"/>
          </a:xfrm>
          <a:prstGeom prst="rect">
            <a:avLst/>
          </a:prstGeom>
          <a:noFill/>
        </p:spPr>
      </p:pic>
      <p:sp>
        <p:nvSpPr>
          <p:cNvPr id="10" name="5-Point Star 9"/>
          <p:cNvSpPr/>
          <p:nvPr/>
        </p:nvSpPr>
        <p:spPr>
          <a:xfrm>
            <a:off x="381000" y="5181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 descr="rr by 1900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7844" name="AutoShape 4">
            <a:hlinkClick r:id="rId3"/>
          </p:cNvPr>
          <p:cNvSpPr>
            <a:spLocks noChangeArrowheads="1"/>
          </p:cNvSpPr>
          <p:nvPr/>
        </p:nvSpPr>
        <p:spPr bwMode="auto">
          <a:xfrm>
            <a:off x="8610600" y="64770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1066800" y="76200"/>
            <a:ext cx="2971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Promontory, Utah</a:t>
            </a:r>
          </a:p>
        </p:txBody>
      </p:sp>
      <p:sp>
        <p:nvSpPr>
          <p:cNvPr id="547846" name="AutoShape 6"/>
          <p:cNvSpPr>
            <a:spLocks noChangeArrowheads="1"/>
          </p:cNvSpPr>
          <p:nvPr/>
        </p:nvSpPr>
        <p:spPr bwMode="auto">
          <a:xfrm rot="5933423">
            <a:off x="1359694" y="1207294"/>
            <a:ext cx="1687513" cy="314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5" grpId="0"/>
      <p:bldP spid="5478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ombstone1880.com/archives/mod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39265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 sz="5400" b="1"/>
              <a:t>U.S. Indian Policy</a:t>
            </a:r>
            <a:r>
              <a:rPr lang="en-US"/>
              <a:t> </a:t>
            </a:r>
          </a:p>
        </p:txBody>
      </p:sp>
      <p:pic>
        <p:nvPicPr>
          <p:cNvPr id="832515" name="Picture 3" descr="ngp_nd_native_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3" name="Picture 5" descr="20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553200" cy="6553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4534" name="Text Box 6"/>
          <p:cNvSpPr txBox="1">
            <a:spLocks noChangeArrowheads="1"/>
          </p:cNvSpPr>
          <p:nvPr/>
        </p:nvSpPr>
        <p:spPr bwMode="auto">
          <a:xfrm>
            <a:off x="6781800" y="685800"/>
            <a:ext cx="2362200" cy="5045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 Tribes of the Great Plains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SzPct val="70000"/>
              <a:buFont typeface="WingDings" pitchFamily="2" charset="2"/>
              <a:buChar char="v"/>
            </a:pPr>
            <a:r>
              <a:rPr lang="en-US" sz="2800" b="1">
                <a:latin typeface="Times New Roman" pitchFamily="18" charset="0"/>
              </a:rPr>
              <a:t>Sioux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SzPct val="70000"/>
              <a:buFont typeface="WingDings" pitchFamily="2" charset="2"/>
              <a:buChar char="v"/>
            </a:pPr>
            <a:r>
              <a:rPr lang="en-US" sz="2800" b="1">
                <a:latin typeface="Times New Roman" pitchFamily="18" charset="0"/>
              </a:rPr>
              <a:t>Cheyenne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SzPct val="70000"/>
              <a:buFont typeface="WingDings" pitchFamily="2" charset="2"/>
              <a:buChar char="v"/>
            </a:pPr>
            <a:r>
              <a:rPr lang="en-US" sz="2800" b="1">
                <a:latin typeface="Times New Roman" pitchFamily="18" charset="0"/>
              </a:rPr>
              <a:t>Crow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SzPct val="70000"/>
              <a:buFont typeface="WingDings" pitchFamily="2" charset="2"/>
              <a:buChar char="v"/>
            </a:pPr>
            <a:r>
              <a:rPr lang="en-US" sz="2800" b="1">
                <a:latin typeface="Times New Roman" pitchFamily="18" charset="0"/>
              </a:rPr>
              <a:t>Arapaho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SzPct val="70000"/>
              <a:buFont typeface="WingDings" pitchFamily="2" charset="2"/>
              <a:buChar char="v"/>
            </a:pPr>
            <a:r>
              <a:rPr lang="en-US" sz="2800" b="1">
                <a:latin typeface="Times New Roman" pitchFamily="18" charset="0"/>
              </a:rPr>
              <a:t>Kiowa</a:t>
            </a:r>
          </a:p>
          <a:p>
            <a:pPr algn="ctr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  </a:t>
            </a:r>
          </a:p>
        </p:txBody>
      </p:sp>
      <p:sp>
        <p:nvSpPr>
          <p:cNvPr id="534536" name="AutoShape 8"/>
          <p:cNvSpPr>
            <a:spLocks noChangeArrowheads="1"/>
          </p:cNvSpPr>
          <p:nvPr/>
        </p:nvSpPr>
        <p:spPr bwMode="auto">
          <a:xfrm rot="8321420">
            <a:off x="3467100" y="2347913"/>
            <a:ext cx="3413125" cy="415925"/>
          </a:xfrm>
          <a:prstGeom prst="notchedRightArrow">
            <a:avLst>
              <a:gd name="adj1" fmla="val 50000"/>
              <a:gd name="adj2" fmla="val 205153"/>
            </a:avLst>
          </a:prstGeom>
          <a:solidFill>
            <a:srgbClr val="CC0000"/>
          </a:solidFill>
          <a:ln w="57150" cap="sq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 descr="siouxenca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5406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irregularSeal1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WordArt 2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381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 Black"/>
              </a:rPr>
              <a:t>US INDIAN POLICY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934200" y="6705600"/>
            <a:ext cx="2209800" cy="152400"/>
          </a:xfrm>
          <a:prstGeom prst="rect">
            <a:avLst/>
          </a:prstGeom>
        </p:spPr>
        <p:txBody>
          <a:bodyPr/>
          <a:lstStyle/>
          <a:p>
            <a:r>
              <a:rPr lang="en-US" sz="500"/>
              <a:t>Skull</a:t>
            </a:r>
          </a:p>
        </p:txBody>
      </p:sp>
      <p:pic>
        <p:nvPicPr>
          <p:cNvPr id="774148" name="Picture 4" descr="dead buffa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5943600" cy="6019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74149" name="Picture 5" descr="buffalo hi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5943600" cy="6019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74151" name="Text Box 7"/>
          <p:cNvSpPr txBox="1">
            <a:spLocks noChangeArrowheads="1"/>
          </p:cNvSpPr>
          <p:nvPr/>
        </p:nvSpPr>
        <p:spPr bwMode="auto">
          <a:xfrm>
            <a:off x="6248400" y="1127125"/>
            <a:ext cx="2895600" cy="48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 u="sng" dirty="0" smtClean="0">
                <a:solidFill>
                  <a:schemeClr val="bg1"/>
                </a:solidFill>
              </a:rPr>
              <a:t>Massacre of Buffalo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Take </a:t>
            </a:r>
            <a:r>
              <a:rPr lang="en-US" sz="2800" b="1" dirty="0">
                <a:solidFill>
                  <a:schemeClr val="bg1"/>
                </a:solidFill>
              </a:rPr>
              <a:t>away the food source from the Native American and they will be forced to submit and go to the reservations.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77415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04800"/>
          </a:xfrm>
          <a:prstGeom prst="irregularSeal1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741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9600"/>
            <a:ext cx="62484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477000" y="6858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8915400" cy="5610532"/>
          </a:xfrm>
          <a:prstGeom prst="rect">
            <a:avLst/>
          </a:prstGeom>
          <a:noFill/>
          <a:ln w="76200" cap="sq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73123" name="Rectangle 3"/>
          <p:cNvSpPr>
            <a:spLocks noChangeArrowheads="1"/>
          </p:cNvSpPr>
          <p:nvPr/>
        </p:nvSpPr>
        <p:spPr bwMode="auto">
          <a:xfrm>
            <a:off x="0" y="5900071"/>
            <a:ext cx="9144000" cy="10341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3600" b="1" dirty="0">
                <a:latin typeface="Times New Roman" pitchFamily="18" charset="0"/>
              </a:rPr>
              <a:t>1871 to 1875, the US supported the extermination of 11 million buffalo.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tive_american_land_cessio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0520"/>
            <a:ext cx="9144000" cy="61264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010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Text Box 2"/>
          <p:cNvSpPr txBox="1">
            <a:spLocks noChangeArrowheads="1"/>
          </p:cNvSpPr>
          <p:nvPr/>
        </p:nvSpPr>
        <p:spPr bwMode="auto">
          <a:xfrm>
            <a:off x="0" y="842963"/>
            <a:ext cx="228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/>
            <a:r>
              <a:rPr lang="en-US" altLang="en-US" sz="1200" b="1">
                <a:solidFill>
                  <a:schemeClr val="bg1"/>
                </a:solidFill>
                <a:latin typeface="Arial" charset="0"/>
              </a:rPr>
              <a:t>	Map 13 of 45</a:t>
            </a:r>
          </a:p>
        </p:txBody>
      </p:sp>
      <p:pic>
        <p:nvPicPr>
          <p:cNvPr id="841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391400" cy="54991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391400" cy="5484813"/>
          </a:xfrm>
          <a:prstGeom prst="rect">
            <a:avLst/>
          </a:prstGeom>
          <a:noFill/>
        </p:spPr>
      </p:pic>
      <p:pic>
        <p:nvPicPr>
          <p:cNvPr id="841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7391400" cy="554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41734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381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0" y="1033463"/>
            <a:ext cx="9144000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40000"/>
              </a:spcBef>
              <a:buClr>
                <a:srgbClr val="A50021"/>
              </a:buClr>
              <a:buSzPct val="80000"/>
              <a:buFont typeface="WingDings" pitchFamily="2" charset="2"/>
              <a:buChar char="v"/>
            </a:pPr>
            <a:r>
              <a:rPr lang="en-US" sz="4800" dirty="0">
                <a:latin typeface="Impact" pitchFamily="34" charset="0"/>
                <a:cs typeface="Times New Roman" pitchFamily="18" charset="0"/>
              </a:rPr>
              <a:t>Differences in land ownership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buClr>
                <a:srgbClr val="A50021"/>
              </a:buClr>
              <a:buSzPct val="80000"/>
              <a:buFont typeface="WingDings" pitchFamily="2" charset="2"/>
              <a:buChar char="v"/>
            </a:pPr>
            <a:r>
              <a:rPr lang="en-US" sz="4800" dirty="0">
                <a:latin typeface="Impact" pitchFamily="34" charset="0"/>
                <a:cs typeface="Times New Roman" pitchFamily="18" charset="0"/>
              </a:rPr>
              <a:t>Railroad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buClr>
                <a:srgbClr val="A50021"/>
              </a:buClr>
              <a:buSzPct val="80000"/>
              <a:buFont typeface="WingDings" pitchFamily="2" charset="2"/>
              <a:buChar char="v"/>
            </a:pPr>
            <a:r>
              <a:rPr lang="en-US" sz="4800" dirty="0">
                <a:latin typeface="Impact" pitchFamily="34" charset="0"/>
                <a:cs typeface="Times New Roman" pitchFamily="18" charset="0"/>
              </a:rPr>
              <a:t>Settlers trespassing </a:t>
            </a:r>
            <a:br>
              <a:rPr lang="en-US" sz="4800" dirty="0">
                <a:latin typeface="Impact" pitchFamily="34" charset="0"/>
                <a:cs typeface="Times New Roman" pitchFamily="18" charset="0"/>
              </a:rPr>
            </a:br>
            <a:r>
              <a:rPr lang="en-US" sz="4800" dirty="0">
                <a:latin typeface="Impact" pitchFamily="34" charset="0"/>
                <a:cs typeface="Times New Roman" pitchFamily="18" charset="0"/>
              </a:rPr>
              <a:t>on Indian Land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buClr>
                <a:srgbClr val="A50021"/>
              </a:buClr>
              <a:buSzPct val="80000"/>
              <a:buFont typeface="WingDings" pitchFamily="2" charset="2"/>
              <a:buChar char="v"/>
            </a:pPr>
            <a:r>
              <a:rPr lang="en-US" sz="4800" dirty="0">
                <a:latin typeface="Impact" pitchFamily="34" charset="0"/>
                <a:cs typeface="Times New Roman" pitchFamily="18" charset="0"/>
              </a:rPr>
              <a:t>Discovery of gold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buClr>
                <a:srgbClr val="A50021"/>
              </a:buClr>
              <a:buSzPct val="80000"/>
              <a:buFont typeface="WingDings" pitchFamily="2" charset="2"/>
              <a:buChar char="v"/>
            </a:pPr>
            <a:r>
              <a:rPr lang="en-US" sz="4800" dirty="0">
                <a:latin typeface="Impact" pitchFamily="34" charset="0"/>
                <a:cs typeface="Times New Roman" pitchFamily="18" charset="0"/>
              </a:rPr>
              <a:t>Slaughter of the buffalo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buClr>
                <a:srgbClr val="A50021"/>
              </a:buClr>
              <a:buSzPct val="80000"/>
              <a:buFont typeface="WingDings" pitchFamily="2" charset="2"/>
              <a:buChar char="v"/>
            </a:pPr>
            <a:r>
              <a:rPr lang="en-US" sz="4800" dirty="0">
                <a:latin typeface="Impact" pitchFamily="34" charset="0"/>
                <a:cs typeface="Times New Roman" pitchFamily="18" charset="0"/>
              </a:rPr>
              <a:t>Broken treaties</a:t>
            </a:r>
            <a:r>
              <a:rPr lang="en-US" sz="4400" dirty="0">
                <a:latin typeface="Impact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58052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3058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/>
                  </a:outerShdw>
                </a:effectLst>
                <a:latin typeface="Arial Black"/>
              </a:rPr>
              <a:t>INDIAN CONFLICTS</a:t>
            </a:r>
          </a:p>
        </p:txBody>
      </p:sp>
      <p:pic>
        <p:nvPicPr>
          <p:cNvPr id="258053" name="Picture 5" descr="indian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1143000" cy="1292225"/>
          </a:xfrm>
          <a:prstGeom prst="rect">
            <a:avLst/>
          </a:prstGeom>
          <a:noFill/>
        </p:spPr>
      </p:pic>
      <p:pic>
        <p:nvPicPr>
          <p:cNvPr id="258054" name="Picture 6" descr="indian-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286000"/>
            <a:ext cx="1143000" cy="1292225"/>
          </a:xfrm>
          <a:prstGeom prst="rect">
            <a:avLst/>
          </a:prstGeom>
          <a:noFill/>
        </p:spPr>
      </p:pic>
      <p:sp>
        <p:nvSpPr>
          <p:cNvPr id="2580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458200" y="762000"/>
            <a:ext cx="685800" cy="457200"/>
          </a:xfrm>
        </p:spPr>
        <p:txBody>
          <a:bodyPr/>
          <a:lstStyle/>
          <a:p>
            <a:r>
              <a:rPr lang="en-US" sz="1400"/>
              <a:t>clash</a:t>
            </a:r>
          </a:p>
        </p:txBody>
      </p:sp>
      <p:sp>
        <p:nvSpPr>
          <p:cNvPr id="258057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10600" y="5943600"/>
            <a:ext cx="304800" cy="228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8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3600" y="2057400"/>
            <a:ext cx="304800" cy="228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9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24800" y="5105400"/>
            <a:ext cx="304800" cy="381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28600" y="9144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001_002_4"/>
          <p:cNvPicPr>
            <a:picLocks noChangeAspect="1" noChangeArrowheads="1"/>
          </p:cNvPicPr>
          <p:nvPr/>
        </p:nvPicPr>
        <p:blipFill>
          <a:blip r:embed="rId2" cstate="print">
            <a:lum bright="76000" contrast="-70000"/>
          </a:blip>
          <a:srcRect l="1666" t="3334" r="1666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76342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r>
              <a:rPr lang="en-US" sz="4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Times New Roman" pitchFamily="18" charset="0"/>
              </a:rPr>
              <a:t>Dawes Act of 1887</a:t>
            </a: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Quicker </a:t>
            </a:r>
            <a:r>
              <a:rPr lang="en-US" sz="36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Americanization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Assimilate, mainstreamed and absorbed into US society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3200" b="1" dirty="0">
                <a:latin typeface="Arial Narrow" pitchFamily="34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dopt Christianity and White education </a:t>
            </a:r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ndividual land ownership</a:t>
            </a:r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r>
              <a:rPr lang="en-US" sz="3600" b="1" dirty="0" smtClean="0">
                <a:latin typeface="Arial Narrow" pitchFamily="34" charset="0"/>
                <a:cs typeface="Times New Roman" pitchFamily="18" charset="0"/>
              </a:rPr>
              <a:t>Abandon tribe, culture and become farmers </a:t>
            </a: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r>
              <a:rPr lang="en-US" sz="3600" b="1" dirty="0" smtClean="0">
                <a:latin typeface="Arial Narrow" pitchFamily="34" charset="0"/>
                <a:cs typeface="Times New Roman" pitchFamily="18" charset="0"/>
              </a:rPr>
              <a:t>Male </a:t>
            </a: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claimed 160 acres of land</a:t>
            </a: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Children would be sent to Indian schools</a:t>
            </a: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Farm land for 25 years. </a:t>
            </a: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1924 gain citizenship and right to vote</a:t>
            </a: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r>
              <a:rPr lang="en-US" sz="3600" b="1" dirty="0">
                <a:latin typeface="Arial Narrow" pitchFamily="34" charset="0"/>
              </a:rPr>
              <a:t>Failed policy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Arial Narrow" pitchFamily="34" charset="0"/>
              </a:rPr>
              <a:t>Indian resistance and  corruption</a:t>
            </a: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endParaRPr lang="en-US" sz="3600" b="1" dirty="0">
              <a:latin typeface="Arial Narrow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buClr>
                <a:srgbClr val="006666"/>
              </a:buClr>
              <a:buSzPct val="70000"/>
              <a:buFont typeface="WingDings" pitchFamily="2" charset="2"/>
              <a:buChar char="v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396292" name="WordArt 4"/>
          <p:cNvSpPr>
            <a:spLocks noChangeArrowheads="1" noChangeShapeType="1" noTextEdit="1"/>
          </p:cNvSpPr>
          <p:nvPr/>
        </p:nvSpPr>
        <p:spPr bwMode="auto">
          <a:xfrm>
            <a:off x="533400" y="76200"/>
            <a:ext cx="78486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chemeClr val="tx1"/>
                  </a:outerShdw>
                </a:effectLst>
                <a:latin typeface="Arial Black"/>
              </a:rPr>
              <a:t>U.S. INDIAN POLICY</a:t>
            </a:r>
          </a:p>
        </p:txBody>
      </p:sp>
      <p:sp>
        <p:nvSpPr>
          <p:cNvPr id="39629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24800" y="4419600"/>
            <a:ext cx="304800" cy="381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29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248400"/>
            <a:ext cx="304800" cy="381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752600" y="9144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6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6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6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0"/>
            <a:ext cx="8885237" cy="609600"/>
          </a:xfrm>
        </p:spPr>
        <p:txBody>
          <a:bodyPr/>
          <a:lstStyle/>
          <a:p>
            <a:r>
              <a:rPr lang="en-US" sz="4000" b="1" dirty="0"/>
              <a:t>Indian Assimilation Attempts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609600"/>
            <a:ext cx="8704262" cy="48799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FFFFFF"/>
                </a:solidFill>
                <a:latin typeface="Georgia" pitchFamily="18" charset="0"/>
              </a:rPr>
              <a:t>Native American children were taken to off-reservation Indian schools where they would be taught white man’s ways</a:t>
            </a:r>
            <a:r>
              <a:rPr lang="en-US" sz="2800" b="1" dirty="0" smtClean="0">
                <a:solidFill>
                  <a:srgbClr val="FFFFFF"/>
                </a:solidFill>
                <a:latin typeface="Georgia" pitchFamily="18" charset="0"/>
              </a:rPr>
              <a:t>.</a:t>
            </a:r>
          </a:p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rgbClr val="FFFFFF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Georgia" pitchFamily="18" charset="0"/>
              </a:rPr>
              <a:t>ASSIMILATE- </a:t>
            </a:r>
            <a:r>
              <a:rPr lang="en-US" sz="2800" b="1" u="sng" dirty="0" smtClean="0">
                <a:latin typeface="Georgia" pitchFamily="18" charset="0"/>
              </a:rPr>
              <a:t>To absorb one into a culture</a:t>
            </a:r>
            <a:endParaRPr lang="en-US" sz="2800" b="1" u="sng" dirty="0">
              <a:latin typeface="Georgia" pitchFamily="18" charset="0"/>
            </a:endParaRPr>
          </a:p>
        </p:txBody>
      </p:sp>
      <p:pic>
        <p:nvPicPr>
          <p:cNvPr id="482308" name="Picture 4" descr="29_cropp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2819400"/>
            <a:ext cx="2209800" cy="3668713"/>
          </a:xfrm>
          <a:noFill/>
          <a:ln/>
        </p:spPr>
      </p:pic>
      <p:pic>
        <p:nvPicPr>
          <p:cNvPr id="482309" name="Picture 5" descr="tulalip.jpg (8236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60675"/>
            <a:ext cx="6019800" cy="37020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AutoShape 2" descr="data:image/jpeg;base64,/9j/4AAQSkZJRgABAQAAAQABAAD/2wCEAAkGBhQSERUUExQWFRUWGBgYGBgXGBobGhgaGBgZGBgbHBoaHCYeGBsjGhoZHy8gIycpLCwsGB4xNTAqNSYrLCkBCQoKDgwOGg8PGiwkHyQyLCwsLCwsLCwsLCwsLywsLCwsKSwsLCwsLCwsLCwsLCwsLCwsLCwsLCwsLCwsLCwsLP/AABEIAK4BIgMBIgACEQEDEQH/xAAcAAABBQEBAQAAAAAAAAAAAAADAQIEBQYABwj/xABAEAABAgQDBQcDAwMEAAUFAAABAhEAAyExBBJBBVFhcZEGEyKBobHwMsHRQuHxFCNSB2JygiQlM1OiFkOSssL/xAAZAQACAwEAAAAAAAAAAAAAAAABAgADBAX/xAAuEQACAgEEAgAFAwMFAAAAAAAAAQIRAwQSITFBURMUImFxgdHwMqHhFSORscH/2gAMAwEAAhEDEQA/APVEJLVF/wA/OsPVKLNRnrr85wgNaksCeen4gpnUPE+jFm9IuKhqkhKWt+G+7QGbX6dz2tpSHzJYUw3V9PaAd41gzez84KAwgmeIOLa00EBn4gGgLEtw5Q9WIYhzoDyfSI01YJ8IoaUhkhWw2HLpchljTe0EAfhW241PmYiGYcoGrsOLsxiYmYAz/NG6xGFApqQpgObjrAJ0zKpmpvbhb5ug82YBbUEfPIxDxMw/pa4FdwqW40MGIJOhZiHbqY7vQGRV61uOR3feBIWSdGJENyliafzb1eHorslvR2vT7dYciw+Vo5gaUuA7UNOkTChnpVmHzzhWx0gKl1FKN7C3CAZOfz7PBTLOu8v6W8oYF/aocuYgAmWld5s3P5yhiE5SRCzFBg3H51hilmvF/nlECMWup/MCQt3AhVl4pdo7eyOmWHVZz9I5bz6RJTjBWyRi5OkWWLxKUDxKCed+kVk7bI/SCriaD94oVqJVmWolSt9X57oacbiUqZGHDf5FTpI3g0/MYZauT/pVGuOmj5Zey8Qo1AtCTVgigrFGnE4lKf8A00qAJLBUDwfaZKpyZUxCpSllhmsTuB3xZg1U3NKfRVn00drcS5Th9T8/eJ+EDQ1En9JqcrjqAKdYk4ZdOMdJ5E7S8HPWNxp+ydJUnLUOx+z/AGhBPADjW/ImsJKAY+nt85wKfLoxsSX4adIrouJKZjI8Nd/oYInEZ0ijF/x1iOmWAEpsPgMFw7ZhlsL+Zp6NAaCmSs71d+PznAln0g8whm4m3yusBm0pW9/loRDsRcv5x+GBTlBqCunpB5pcBi9X+b4hzFKzMS1tIZCselsqj7aRBnAPQh7jdWJc5Hh05+9uDxDEqlqaPpDorY8Y5QpWOjv6gCje35joNIlv2apZFWoKn5xgSWCgN+m/R/L7QNtS/k73h0tLKFwWIEZTT2FkhlPUitftAlqT6j583QZKmdvJzpR/T3gU6oDUao6/DACRJqTmFRc+TW+8Cky1EO4ZIH7+eoiVOlknRzrbn9obLltRhpzO+/KLE+CuuRqEuw316Vt8vDVS2ABNL35/iDTJRKRvDejP84wKfLqHNAztqC3SJZAc1PhcX03U3+R9IHNBNhqXJPNqQfHsCBYWiLmtqDauoB4736wy6FfYgl/5XN2oOVy1IOiSBlrelObQ0J8Q6FhvgqElPi1rfqIjZEhxkgAEafKdYbPxDMN8IF7no9Od6fLw1DKJ8z6VHzdAr2G/QUndpA3u/MQ0Sm6D7NHGW7eo8niEHU0FP3/Edk6VMMMxgBpvYXH7wxUw00/mDRCu2xPIZIpmfMdaUbqR0jOTpbFya+0XW2Z6Qok/pDdS5+0ee7a2jNmq8FEksG1egbhHOzvdM24VUS2xG00ppmA4mByO0iU/rSoagkRSyuzwdiCpRu8azY3YJCg6kt5fmMsnGPZpipS6Gy9vSVii8vA26iKzaODlTPqxCEBwQS5twaN7s/sfIRUIBI1MTsZ2fkzUlK5aSG3B/Iwin6Q7x+2ZfA7ekLUlCFFajlClsztamgdz5xoEShVt5jI7J7PiVjTJeiHUFM3hoR51jcpSNI6mlbdyZztQkqiCQNIcUgDl+/zyhJhYR2gEbDKCSoqAFzU7n1+0Pw85WYhr+g1/MAMoAvbhz/iJqGJpqR0gsCsOUuq9OP43WgS1HN514j+YLmYEi1Wb29IFMFiPlIQdnLYBtAfjdIDMWHO8N+0OdgWv5+0BE9QUSQ/AQyQrYZLa6W6awBcvdZvUXvEmVbh9oFSxr9q74iIC7o7j0EdBFIS/1J6/vCwbBTLgoJp8vwh0sH+d7V6feGpxLrYm50bQ36woU6QH4e+o4xnNHA1S1BhyduD+jw1aiAX9PlYdLUCH6tvNI7dR2tvp8EEBGepIIbnqdOH8RILlgNzb2qD+0NQkO+9296w9SPF67ojYEh5lk5gNwbp/HWI0h9W0v5A/f0goW9Bu31hLeo+49feIQFjEPUm1dzlj9ohSsJ+rdmoBStX9D14RZYquUGhPDc32iKqUQTzB4a6Q0XwLJKzkLsTe9NdfS8KucPmjsYFmOnHXTRtYeQwcfKnSCARMzx7gEvXo1t5gkp6kFqHqS0IgEORZq+TNHKmaPeo5gPblEIBUSGdg/X5+0OSSXb4B+0cS+7QfmHSUAN56XYX6wSDMt4KhDwPK/E/DB5ahAYUYLtyC6wxZzmO5Op6RlthzRNm5w+VAJD61YGNr23WEFRUHQtNdzgN+IzewMIk4da0eFzlHJNN9ATWOVm4u/Z0sTtKgCNsTUzP7akIOYJfu8wBUWGdRtWL/ALO9sp4xZwuIEsrCsqikMQTb+KRI2fgMKUArSFKSHeoO/fWKXB4NMzHFaGCs41YDeSbktxcxn3QknwWbZxa5Nr2u7RzsGE5AjKtVDlUtQF1eEUpvJiZszbAmpSe8QvOnOnwlKmppqKjrErH7HlT05ZqcwFRU05EVEOw+Aly0BEtISEjKngNw4QHyixcMzs8f+ZOkPmlgKO45aV4xcBLRFxezZK5rTMwm5FGWzgKIej6s1uMWM7DVLUt11jo6KbcWmYNXBJpojiU5rpDgGDjSHhLUrU9YWammlR62jfZhoh56P6+cElkOBWhb50tDZkpkO7VoDp8aEStzq1D1qXEMKSVzwBv1oKwqpo9bt8akBmzAK1Ia/O3vAZQd3satrugUNuCz2qXs3rDppCBW5p894JIwlaa1cndeEnhzW4/FxAsNcAZc4NzfnDnbqH5CkMXKe1/4/jyhUy6ublj6/Z4YUeMMNx6x0TkKUwv6x0LY2xiSlEkq31rp8PpCShmpZiXB5fDBJCAbAgCvOn7NDkrAKqDew8qmEsehe7cF6hwfWsAM4aGr+lftSCmaLPybd8PvCoSlJcvbXiHgEBBas1Sw5PV6abiIJiL8wD+YFiCRRIpWvsIZlVufdwNvtB+5G/A1E00o5rp5eUORNy39Tu/aHsEpBtv8m+eRgaJzkMAxJ/B/aCKSlEEPu8INNaEtDSAdBZ2tyhClg17vx0jpkt660sbM3tWFQ7FlpqNx8mHLrDFSg9TUcedbw0uFDy+7+8MkzfESKgP1qDBoWwuUAAmoN2fUM1OsR1yq8g3o3lDzNDANofVh+Ib3vhGr0o2jP5wVYLTFUg2Trro1T7Q+ROvTyryqTvhmbi27c+kd3oIYM+rdfnKCQIhXnp7AQM3h59THCAEy3bBIdJmh8MUlMw3KXIZTagFrVYkxS7NwspPfSZRStJQJiClThgrLQ8mMXX+qGFWrZ6u7JcKSSzVGvIa+Uecdh5vdYlOaYAA4bQhSSlX2PlHM1UOW0dHTvhI1SZTAhT/tELZeyZS8SnvZhloSrOGU3iAYHnXWNBtLCsCxe1RWK/Y+yAudmMtCjZ1JSR6isYoz4bNLh9STPQNk4eWnOtBJMwhS3XmAUBlcB2QaBwKUh2MXuiNs7YctDKEiWhQ/UgZacWifkESnKkNxHk6VhUHu1KS6kA5TuzCvUMHh85GoeHyxBFR2ceNY1SOTkm8jtkCZJe/zSATCFA8Dryv1iZPtTk0QEhSVaEA1tav7RoRQxSgMeNa/NPxHSpABBfl5Q+dKrfSw8j85QiiGbdby09Xg2KCQrMSA9PyWbeaQ2TLZTUsev8/eHZSTShFa7rP0brBEyi7hm5106fvBBQfCTC3iFg3WHkBQNRWld7UgctYI13V3tDjazv6P7NCPssXQGbQkOxIPWBTJjJB1qw9PeDLlvmro+7lFd3Zu5Jqz8WDQ65ElaCjai93pHQiMQlhQdP2joal6F59l3n8KkjTTkWhs1FSRd/ZJYeo9YZIQBU7t7fyP2iRNqOPiHQesZy+gMoDKHDm32/EEMvMXOhbTdApMsivPy8Vmgru5d3LjmLwSDVooQ/Q24+UMZyA9m4PSvWpgrvwrYaa+cNSSTmIapaujfvEIyEskBQIYWHK0MwyKKJpb8uOOsTj4i7MAwJP2gJF7j8X/ABDWI1Qaat0impfSo9rw2TOKnHCg3P8AmAnEOltQb8mBB6QiZlDz37rwKDfIs8lR1DAnqIHKl6F3V6mxtCq4b1Nw4dIkISQl3ckt5n4YboFWwGHlFvFUpdn1H4pD3YcXeG96xUBRidbtU/iGqKuQbnEADQhSja1YZ3IBc2oGOjUiUuYQWFdKNo1vWGjD5i703aCt+sGyUJhVOK1OZvKn3MGQdIbJleFumm6CJlwrGQVIBoa8N8eI43svNG2VSJKRVUwoDXTkUs+WnSPap2JTKTnWQBQC9SaAACpJOgjwrtdMxScT/UYnvJE0reXMQSE08IEpafCQBS73cRnyRUuC/HPaSMBt+aglJ/SSMqr0/Ea/s/t6USCoKSoPYO/CnCPN17UXNXnmOVn6l5QHO85aV1NHLxpuyO0VnEIShlF6BxHPy4uOjZiyO+z1/B44TEAoCiOII94kSpJJAOpq2gvFViu1mGkACdPloUBVIOc8aJBMRZf+peGJPcImTkpquZRCUh9ArxK3tliYsTk0w5cqiqNGpGUwuQqtETtNjDLTKUj6jMCX0KSlRII3UHm0Cwe3JZ+p0n041GkdD4iumYKJn9PZ4jzcM9BS/vTnEr+qcOCCOEcFb4tTFaIhk5yDXcfaIs/DkXNj7axMW4IZ9G6xFxCSDTkRzJh0VyoYqR4gzgMQfvEqUEkZdHp0/YRAlqVn/wBr8fnnDkoJUDa5NeD+dIZoWLBYqaQocFBgLRPw8x9dQ/lEfIWSRr9re0GkJYUpy4+ukR9EjdhVysrG3H16QFctBRfW/r7PEqct2s7fmK8UzOahuRan3PWFXI8nQwpGmVuR/MdEbvB/t+eUdFm0TcXk4gEg6Hy49YIFOWHXe4eGTZT+J9LbwKgQWRLAJZwALEesUeC1dnFBBI9+Ict6RHWlkgDfTz/eJZcV4tXTfDWdh510bcPKImGhTu3+mjdYjTuJpu42gqpZGVq634mExCvFW1L8PgiIDIs6aRR7G3zk0cucVJsRSvJyIBiZtzZi1eNPzEiUQEhmfR71FfQxYJ2M7qjsbkMeGvKsMmLFmajgE6MLxLmpO+rEtTyhuLkD6qEu3IU+5tATC16IyAzECgYkjjb0h8teZ97guz2f7e0HRKABDX4m5FL8oEgMRS7D9ujxLBQs9FwePqR/EMkKfKAd33p6esFJcB9x9xAkywAG0FfIn8xCeR8pt71I9flYehOmkMlqoHDP6GJMtEBjJHEfaAY7aCJKcyzyAueX5iHtPbQlkpSyl7tBz/EZPGzlKVmWXNR9g3CM+TKo8LsdKyx2NMVjcZnm/RKbIj9IUp9NSADXjGyxeElz0LlTEJXLsQsAptdjQNvjz7/TzHgz5qCQFBSSOIBWlTdQY3u2dn98gScxSmaWmZSyjLAJWAdM3hSTuXxiqDvljHh+N2YJuMWnZkhSpFAArMqWuYn/ANQSyT4U+ZZnYAwuOwncqQiZJVJnFQBTMSxA35rEXqDHtuK2WjuRKloSjuzmlZAAJahVJAFtx3gl4bLAmy8k9KZiFhmUHyk6Obh7G443i1SF8ni8zZiJkiblSGQDMBN6Xtd4uux/+muLUEzFd0mTMRqvMSlQoQEOHsbiNN2j/wBN1JRNOCV9aSO4WfCH/wDbV+muhpxiN/o7t1YSrBTkrQUArlBYIdLnOlJNwDUM/wCrdDN+g0XPaSWUHCSnzlCVubZikS0eRqTEHCD/AMWpLv3ct/8AstX4TB9pzXxs9T+EKlS+VElXQkcYpNiY8HEY6a5YHKP+ri54xik/qGReqn+MByLxIk7RW4BOYeo5+WsUOGx4XLMw2NEg7hfm5g07GkEHRwKtVz8tuMSORx6I0ma9E9Kww6GOWjW5s++KBWPbxBhvP2O6LTZ+00zqWUBbfxjZjyqXDEcRJ2HNT5buXnDDMJ+qgpQV4GLQyqEb6xHnYWNCkVuPoiYhAIYHpoWPzdUw5D0Dv7u/zrA5gbQvbnCiaE3v9/xDChsQS5IPH0iET4g5qeXN6RITUVNNOloRcoEpYn23xFwB8g0yj/iOphYejFKYeH/5COick4LPMyajTX1hkzFgOR/DtBgAQQf1O349xEeWcyrMzO/F36CKkWsIieVDp6/sLwcBwN44U5xHwco5yHpUQactrE624QH2FdCzZRS/DXnaIuMS7F9z+Vuo9oLiZqr2ap6Ae7xBnz1AsLNXhDRTFkx00jK51rXgT96w+UsEFi5Nh84RxVcEjhyMA+kPehryI9YYBOWkCutR7UiOlQckiu7TdCGZdq1rzb9/SFmIIArp6H4ICIOCwWOrinzpAZ80glIYtUcbtD8KPqI1FC+6tvICDlFmFdKfL3idMngDKGYkm1Tyo4+0EKASfTo3znC2zOfNuP8AEcU/eIGhvc2iq7Qbc7oZEllFsx/xB+5iftHHCSlyamida7z81jz3HTSqZlU5U5D7ydebVjPmyUqQ6RKk4ki9XffrC7SxgQUuzFmrWu+IeMnd0kGwA4cjpFTt3a3gluxOdhy+PGAcHsHGiXjHJLJWolrs59dPOPZuzuIVNlCbM+pbkAWQh/CkeTEnUnkB8+SJpE9Z/UAptQ7/AIePcuxeNE3CyVpspA8ikZVDmFAiNeNfSL5NIDESXIahHhJicEwOQVFPjDHdDWNQdBePNO0O2FYLGLQzpCxPljdn+puD5kkDfHoAlqBISWLAh7cY85/1RwhV3U0h8QkiUlCaiYhZLjLwqp30bWCnQGx8vaAWlMwis+cpbPYqKlDmwAHlGf7PA/0eMLMfFXf9Wm+JWzMEqWcHIWrxy0zVrLuBQ5atdlMTwiVsrZ4GExSXJBWsc7kNqL+kY5dsYPj5JlYOUWYAIJJ/4uBprEMIVNEnwu5Bu7W9z94ldsp/d7MkirlSQ5uRlPpFh2RkAYZBUASgB61FAwpSJRDsUnvM6UO6NPKtrRD2JjSFNZQU4+bjC7FxGYTQb5+Iro519rxFwsgIxFL0USTU79bfmFvyQ9C2btBM5JIACkliHeoh+IJb26xk8VizLyhBIXMUAGuAPqPT3jQInkpANXjfinu4YkgSq1uePqYGFJcsK3cM9KC1bw/FKytq/v8APaIKleJyWsSORB+8bEjPJh1TT9IHhF+lww94MZjJHEtT08v3iIhIIN+Gl6X5ViTJYAX+PEYEIZfOOiySUtV/WOhbH2iIXXi5ty38/aDSsMC2avip83xHZlCrsXO6JGFSQ/X1aK2Mh5SynHPj58I4qpld3h3e7/5eI8+RTw6e2/8AeAhmP5m1id27pSATVubtejXe8RZKVlTEhqB/M38oKpIzHUPaHqiu7FxUsV/yYH+POAynUks+6vO/KHzpj736fKtA5aavoKEdTDLoj7EQ/ibeGb1+3WJaVOHIr9re8ATLID0ILWPx4KmcCA3AsdxNX94DClQmEkFgHqxr85e8FmPlcVt7gQyXPAN2FX8qQT+oo1gQX5u9IVh4oiziovbloR9tILIS46ff1eFkJguNxQkylr1SktzNEjrElKkRIyva3FMp3ohhfV9fbyjI7ZxLGVPSfCpWRRGih9JO5xTyizmPNcKY5n8yeO+Mxg5Sj/UYRYqtBUgblo8SS58o50p7mWpFt2kn5akuhaC9HBIZjwv7RjcXjgqQkguUrTz1BEXu0phm7Plr1YpPzlGLk4qgQ4Zxw13wqQxcYBau/ExILCYBQOxJADCPRuwu0pqMSJYS6Jp8aE2SR/8AcSNALKG5tQBHmHZ7HFM4rbMASop/yDufb0j3v/T2ZKmSTNQlJWSAVgVIZwCebxfjdWhH2kaxIpFZgjOIm94SSmZ4SzAgMaNcRbJEcRpDONtOyzxQHE0Gb/GvlHm+3saifj1zgxRJAky2/UoOZqw36UuEvF32+22cn9HKV/cWl5hH6JYFeSj7RkkT0zDQMiXLCQpgPpAFgwcgVtFOWfgUDgcxxwJsEFy9OX5iw2Q39HMcsCuYok0N3vaB7Ow3jzg1IJVQmhFKktq0QJu0RJwY7w1WJnhL1dT/AGEUhI3b/FpT/SJWopSxWw0cgPyEXGB2/KEhWVCkoWyUqOWqkh6pBcOGIfrGSBXtTGJKQGSAANGFempjX9ptkpTgVrQABJUGLAkhLJVetSSfKGaIQOzYSFEh2US4J5mJknEy/wCoUt1BKUlSlkUyg0vo9oymwO17BQmJZwQFAOxZn94sMPtjvlvk/tAChoVED0FmBhaohpJTTj3swHwkKl/7UihBG80Ji7mY5KctdRrFZsjGd4VBgQU0I0pY7/5ihxW1iuYaUDs299N1osjPbyBqzdLJWLm70cu/sIGlDeFq7y7ve5PpEXsvtxK1ZAppiQ7cPxFpiFZphLNUa9Y6OHNvRROFcg0IDpAFXPRxSJJAam8tobGGmSz73L/NIaNxpFnYvQVzuHrHQ1JJD/8A9QkAYmS5QVWvhZiBwPWCpnZfqtT1JhU4gJO7TnX51iPjkOSRZtecJ2xukSQa5dWfoaekZnbfaiZh8QuUmXLUAlJdRU/iD6UjRonEUYvrz+CM1222WgJOIZXeFUtBOY5WqPptaMmqc1jbg6o16T4csiU1dkP/AOt5zg9zJpxX+YuuzuPVi5cxa0pQUrKRlJIolCnr/wAvSMHiFskkaAxttqzE7MlDuEZhNmsRMWbmWag3/QKRh0uoyNuU5cI6Gr0+JJQhH6n0Tl4aoevy3pCy5AzEl8rg/j34xmj23mBz3Mtv+aoSX25mNSVKPJao3/P4ff8A2c//AE7P6/ujWuCniBR9z0HRoqkqUFgl6g8qfPWGjayUYRGJmJYzAMqEm6iTQP8A8XJ0inHbCeVOJMsgVKQFktr4gac2aLJavFj4b7Ejo82S6XRo0LdBYBs27X+YbNmsa7v26uIqtl9qVz8RLl90hKFlQBClFQASpQ4PT1gm3O0YkzVS5SBMWls6l/SktZhVRA5QFrMW3ffBHos27ZXJd4RRYHhGf7Wd4snIXRLYKQN5DvxOnkYBL7bTkp8UlBJ+hXjSkjW7v5GGHbUw4aZPISk95kygnKXKA5J3Z7cIz5NVjmqRb8nlh2vsZrHSF5cyM0tdaMcqm1aKRG3CqdJmTUsuWSklNM6GNC9iDR9x4RuV9pllGUyZZG/Mr8RRzQiYSe6lk8Fn8RkWfH7Lfkc3r+5n8ZiP/AhDBJ8Smf8A3O17sRGKw6XNq8I3fbKUO4RNCQiqkMCTY+tIxWzpYKwN+lOP2jTB2rRllFxbi/BddkcCFzeB+Xj0bs3t2ZhQoykS8q2JSSWca8DGH7KSlBSSElr8PTSNrjMOiWpKZb5SgGpJq6gb1FozaiU4rdFmzRRxzk4zV+i/X/qLiACe5k9VxZ43t4O5PcJSueJaFFKiUpBWwLOHXlJcgNQXjHYDDImTQiY+UpmEsWPhSSKxKxmOSpCgn6ZaG8mCQHN9PMxMGbI4tyY2sx44yUILkz0pS509ScxUpZzz16qcuU000aLbaplSEp8bBVMrOrKA6iEi7N/ENwePTKSSMOCS5Jz1/wD1iV2p2EtS5WLw8woUhGV0nK8uYBYDe9efKHhOM+mZcmCeKt6KWR2nUo/2ZMyZ3gyoOQpBapILPaK2Z2ZxGJIM5pSEMnKbu/8AiKkxodj7WKJIR3aFgF0kqIKSNzRZbNxwmz0oVLQjvHDgk+JnA87c2hVmhdJlktHliraH7GwaZOSVLAKZboK6BRB8SQop+ouTWLJMoTZS5TsFAhzWpe/B/OKde2sk1eSUhSUkpCiojME0eg3/AGg2D7REzpaTJlpzqSgso/qIDs2kFZoXVh+Ty1dGe2z2U7nD99JKiASJiDXIRSjByApwfLdFXgtqrDJIQAOF/LfG+2h2lMqdNkpky1JQpqqNXAUXApVzGZxJlFebuZaTuzlvUWhsmbEuLBHR5pK0i02Pi8qkgt7O++IO2JYw85ajQKGZPnE7BY3vJsqWZSAFHK4USfpJ87QnaOalUwS8gUZdCSWSHq1Kk2hFljtu+BXpcu7ZXJltiLmqxPeSkF3oW99waPWgCOd70BpGPwO31SUBIkS/9igFJBrW/wBXMGNFsHaRnylLUhKSlZQMpJFAhT1/5HpGrS5oOdITPpsmOO6XRPCiabxU+X7esKo35mvy8IbPz8vn2gDn+NdY6dGFsmJUhrnrHRXHArNWvxjoO0Fsuu7zMSaO70sX9odIWCGY3PRrxEkOwKi/1AU005xLQBzIcX3RUx1yZXtP2hmy5xkyVBAQElSsoKiVDMAMzgAJI6xHx+2pmI2ee9bMjEITmAYLpmtZxq0Te1PZ9c1ffyRmVlAWigJb6VJ0JahHANujMFE1u7KJzBWbJkW2Zmdmu1I4meWWM5KV0+vR39PDFLHFxq1V+yNi/oVyMem7eIVh57gHLLWQ7FjlLEbjGU2J2WmLWmZPQZctJCsqvqWRUAj9KXu9feLftXMnd0BIC1Z15VhCM5KChbvQkB2DiLNLjljxSlJdleqyRyZYQi+v5/4Y7BTVJXLUlOdQUCEMTmOgYVPIRZbbX3ncLnZcNMKFvL7mZUCYQFMBSgF4hycFiEKSpEieFJIKT3SixFqFJBguNlYycoKmyp6ykZQe5IYEv+lI1jHBOMHFp/8AHH7m2dSmpJrjzfP7FxitmCbs7DBExBVL8SCo92Jn1BQGdiCxo+7i8UOHxc7DqzoK5RNHYFJY2dik1i22nsyYvA4NAlKUqXmK0sAUuCzhTNESXhcbKkmWlEwSpj5kJCVEPQ0DqS43e8X5YNyTSapLlfgz4ZpRack7b4f5/j6JPZjGyTikd7JSJilKKJqFLAzqBcFBVlDuQCNTaBdotjqRiJikETEzFlTIUCtKifEkoBzfU7MIf2e2HMM9Eyaky0S1BQCvqUofTS4ALEvu4xHxmwp68VNUiSoZpy1JmUADrJSp3caF4jhN4UpRff6kU8azNxmuvPRFVtaaZYkrOeWkhpcxJBTloGIZY3XjSbAnSlSSJUoIGY50KVmyrYVBVUgjK0ZvamMxEyZ/fC1LQMtkgBjWqfDfWC4THGThliUXnKWlRKAFNVKSkOC/herawmNyUnd19+wajZKCSaTb8Pj8/wCStknwJ308y9osdoYhUxKDNSnDqC1gDupniGVJdmfU8Ihow0xg0qbS39tWh5Q/FYudMrNExWUk1lsxN/pSIojaTTTNU6lKLTXH35KHtTIfDJCVBQzLYsUgl6jxVBEZns1sozJ4SQRvccI1G2cUlUgSzQ5yfEDRyWfUR2GnS9ngTCSVLB7uWVE5WHiUQdBYGrnlHSxv6Ejh53/uy/JabPxS5SAZZSEioSUJIP8AyLOacYtNvT882WrLleRLOXc5UW9YpsLMzJ8IzpI0qQ+hF6b4kla1klpiywDkGgFnJoAI503PmMrOzjjitThSQbAoKpyQLlEwdUw7F4USpaZYoVkrVySWHVVf+sVie0CZCzZUxQy0qEJubXJ6Ugwxa5jqUFqNny6AlhQRbtlDFVcsoThl1G++EECwWYvSvAuadGjU9mJhm4dUrWXmR/1V4kfdP/WMytS1CUyFHwHNllgHNnUK5U3yhNIsNgTZ0rESylE1CVKSJhMssUA6kinMMYXFcMnXBZn25cT5V/khY+UZc5SVDK3dggchX7w1aChak2VLWQ40KTQj0MLjTPW82dLmkkh1mWwpRNkhNhBJqZk5MuahK5sxSSJqUodQUknKSlIo6WFv0iElBybaRbCagoxbXVfqCRJPdqX+lK0yxxKgpR6ADrFp2UWBiS4B/t0cOx7xFRxZ4r1TFqQiTLC1oSM6whDtNdWZyA9EkBnakJhVzpcxCkImJql3QWy5go1IoKCsSEXDIuATl8THKn30SNtYgqWklOVzNPE+JPWJnZbGTEzAhGHE1C5qAtZQpXdgsDUUTStYjbXmzsROUtMuYuW/9oplUyqCSWKU+LxPd6w7AqxshxKlz0BRc/2HcgN+pBi22s26nX4KopfLqFq/uyNs5CEz5RTPSshSiAJUxLnKqjqDDnBNpbPWJqlpZYWpyEqBWlRuCl3NbMNYZg8DMlzZa5kmalCCpSlKlqAHgVUkhhVusBXg1zJ6yhBdUwqSp0jWind6QNrcK2+Q7ks17/Hmvf6Hf10zL3SvEgN/bmAhmsxDKHWNRsCbKVIPdI7plnvElRV4iBUElyCkBuRjPYxGKmKHey5i1AMDlDf/AJDwl97xo9g7NOHkqzsVzDmUBUJYMkPyevHhGnQqfxft9zNrXj+D2r+z4JUlbn583wdSak/KQ5i40ZvnrDzNFm4vujuNnDo7KP8AI+kdHMPjR0AJPyAAW0HrApaS53Vb9oKtF45a/CBrSvrFRYRy4LAtbfXjCTcQQkM7tv6+sco29esNmS9CAWhkAD/UKUWu4p5aQX+ou+o04QMqZ6PUD1EDmrDilwX8r/aHqxOh82cX8Nw9ODQ1U9RN7Bzxgc+axDWNOgeGleaZlchw/T9h6QaBYRU8htQqjNo35eESoixFqvcfmHLS5YU3coZMmZVZedeDRERg14siwDAsWNK8BeDyZpKXGuvNoHMRmbi56fzC5qBIvB4F8njHaXac0YvEpBP/AK01uWcxDwW11pcE3LhzbjDu10xsbPb/ANyYf/kbxEnAFANjvjmS7NQbG9rJ6VjIo5QA4c+JrvFevtLOIWQu5BZ61hNqS3SDSlOoeKJKm84iSGRrdiJVNYqUwLqKg/hSlyonyBiFtPGLn97PUCQopQg7kpIID72FeJJi72DL/wDL1kXP9s1bwvmUPO0dNwKf6Em2VaVehB+0JfICBsidMQnP3mVKQ9aPwrerimrQs3tlNmDulrKJepep1BPLQRT4zaSprEJCUqJCEuaEMCT1ixwOxZUtIXiHmOl0gWBPCjxJNR5ZdDDKRIwe2ZWZgJk01qhLV/7NQxMO3Vl1dzMQiviUsZUh7tfp5RGViwAkpQkILWoW04PE3CyBOxmGl/oczlA/qEoOE9X68IplOuTT8tFK2TMZLnYeeJKVlZUjMCBlI3uDb9jFxsrbk0rQCSXau9hW1hGM7TbeWMdiFijASelVeRLwHYnbJSZySxqdDuoNYaCk4Jsx5ElJpHtf9N32HXIVQLDZh+k6dDUR5fKxOL2Vi8qlmhB4LSdQ9Kx6TsHbInh2ZiBYc+jRM272Yk41IROTmZylTkFLsKERauhTHbEUZSJ09E1K1z8yhLoQCcxAABfViDujH7E2pMmAKUqY6frawSHCz5fiLPtthkbNSjB4bN301ImLnqZ+7USkIS1nIrw3vD+xewlzcGqWFIoXcgv4iEgZho5c0MU5FtVm/Sp9y6IfZ3tTMlymEwhiopcPQKLax7RsvH99JlTWy94hK2/5AH7x8/TpQkKVJWAcq1pJTuzEG/nHvm08R3GHWtADS5ZUlJsyU+EcmAjbg8s52Tsp+2mLWtIwyA+cOo7mPhBG4kVrGdT2bnU/uMW0Boeb15RRDtxNQszFjNnLljWtgKMAI2mB2n3soTUOAbvccmpGectztkSIkxE5KACtWYOHAIcM4JvUGNFsicsypZmVOViRrVhFXiMUsChc8bbzFzs9byEFqkPTTW0X6b+piZOiwUvdffx/EAN3h6LEx2Sh+XjaVid98aOhuT58Ed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ttp://www.franksrealm.com/Indians/Outlaws/Jesse_Woodson_J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734707" cy="6858000"/>
          </a:xfrm>
          <a:prstGeom prst="rect">
            <a:avLst/>
          </a:prstGeom>
          <a:noFill/>
        </p:spPr>
      </p:pic>
      <p:pic>
        <p:nvPicPr>
          <p:cNvPr id="25606" name="Picture 6" descr="http://t1.gstatic.com/images?q=tbn:ANd9GcR0JpwtIVvII7HgtviDZexWCTJXUAsi80D8Bvth5xN14A-M03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"/>
            <a:ext cx="345524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2526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truemetal.org/hailandkill/html/indians/24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31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5838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Text Box 2"/>
          <p:cNvSpPr txBox="1">
            <a:spLocks noChangeArrowheads="1"/>
          </p:cNvSpPr>
          <p:nvPr/>
        </p:nvSpPr>
        <p:spPr bwMode="auto">
          <a:xfrm>
            <a:off x="533400" y="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600" dirty="0">
                <a:solidFill>
                  <a:srgbClr val="FFFF99"/>
                </a:solidFill>
                <a:latin typeface="Showcard Gothic" pitchFamily="82" charset="0"/>
              </a:rPr>
              <a:t>Dawes Act (1887)</a:t>
            </a:r>
          </a:p>
        </p:txBody>
      </p:sp>
      <p:sp>
        <p:nvSpPr>
          <p:cNvPr id="752643" name="Text Box 3"/>
          <p:cNvSpPr txBox="1">
            <a:spLocks noChangeArrowheads="1"/>
          </p:cNvSpPr>
          <p:nvPr/>
        </p:nvSpPr>
        <p:spPr bwMode="auto">
          <a:xfrm>
            <a:off x="381000" y="60039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FF"/>
                </a:solidFill>
                <a:latin typeface="Comic Sans MS" pitchFamily="66" charset="0"/>
              </a:rPr>
              <a:t>Carlisle Indian School, PA</a:t>
            </a:r>
          </a:p>
        </p:txBody>
      </p:sp>
      <p:pic>
        <p:nvPicPr>
          <p:cNvPr id="752644" name="Picture 4" descr="Indian school boys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6227" t="2351" r="1698" b="2351"/>
          <a:stretch>
            <a:fillRect/>
          </a:stretch>
        </p:blipFill>
        <p:spPr bwMode="auto">
          <a:xfrm>
            <a:off x="685800" y="990600"/>
            <a:ext cx="7977127" cy="49688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52645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6248400"/>
            <a:ext cx="304800" cy="381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685800"/>
            <a:ext cx="8885237" cy="838200"/>
          </a:xfrm>
        </p:spPr>
        <p:txBody>
          <a:bodyPr/>
          <a:lstStyle/>
          <a:p>
            <a:r>
              <a:rPr lang="en-US" b="1"/>
              <a:t>Sitting Bull and Crazy Horse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1752600"/>
            <a:ext cx="5122862" cy="4498975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</a:rPr>
              <a:t>Sitting Bull (Sioux) and Crazy Horse (Cheyenne) were two chiefs who refused to sign the treaty.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</a:rPr>
              <a:t>They defiantly left the reservation.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"One does not sell the earth upon which the people walk"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-Crazy </a:t>
            </a:r>
            <a:r>
              <a:rPr lang="en-US" sz="3200" b="1" dirty="0">
                <a:solidFill>
                  <a:schemeClr val="tx1"/>
                </a:solidFill>
              </a:rPr>
              <a:t>Horse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77188" name="Picture 4" descr="s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00200"/>
            <a:ext cx="3481388" cy="4876800"/>
          </a:xfrm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457200"/>
            <a:ext cx="8885237" cy="1155700"/>
          </a:xfrm>
        </p:spPr>
        <p:txBody>
          <a:bodyPr/>
          <a:lstStyle/>
          <a:p>
            <a:r>
              <a:rPr lang="en-US" sz="4000" b="1" dirty="0"/>
              <a:t>Little Big Horn River, Montana - 1876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03032" y="2057400"/>
            <a:ext cx="4495800" cy="44989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75000"/>
              </a:lnSpc>
              <a:spcBef>
                <a:spcPct val="70000"/>
              </a:spcBef>
            </a:pPr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George Armstrong Custer was sent to force the Sioux, Cheyenne and Arapaho back to their reservations.</a:t>
            </a:r>
          </a:p>
          <a:p>
            <a:pPr algn="ctr">
              <a:lnSpc>
                <a:spcPct val="75000"/>
              </a:lnSpc>
              <a:spcBef>
                <a:spcPct val="70000"/>
              </a:spcBef>
            </a:pPr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He was in command of the 7</a:t>
            </a:r>
            <a:r>
              <a:rPr lang="en-US" sz="2800" b="1" baseline="30000" dirty="0">
                <a:solidFill>
                  <a:schemeClr val="tx1"/>
                </a:solidFill>
                <a:latin typeface="Georgia" pitchFamily="18" charset="0"/>
              </a:rPr>
              <a:t>th</a:t>
            </a:r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 Calvary.</a:t>
            </a:r>
          </a:p>
          <a:p>
            <a:pPr algn="ctr">
              <a:lnSpc>
                <a:spcPct val="75000"/>
              </a:lnSpc>
              <a:spcBef>
                <a:spcPct val="70000"/>
              </a:spcBef>
            </a:pPr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June 26, 1876</a:t>
            </a:r>
          </a:p>
        </p:txBody>
      </p:sp>
      <p:pic>
        <p:nvPicPr>
          <p:cNvPr id="479239" name="Picture 7" descr="George Armstrong Cu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886200" cy="4267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9240" name="Picture 8" descr="custer20a.jpg (30992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8862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Battle of Little Big Horn 1876</a:t>
            </a:r>
          </a:p>
        </p:txBody>
      </p:sp>
      <p:pic>
        <p:nvPicPr>
          <p:cNvPr id="802819" name="Picture 3" descr="Cust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6E6"/>
              </a:clrFrom>
              <a:clrTo>
                <a:srgbClr val="FDF6E6">
                  <a:alpha val="0"/>
                </a:srgbClr>
              </a:clrTo>
            </a:clrChange>
            <a:lum bright="6000" contrast="-6000"/>
          </a:blip>
          <a:srcRect/>
          <a:stretch>
            <a:fillRect/>
          </a:stretch>
        </p:blipFill>
        <p:spPr bwMode="auto">
          <a:xfrm>
            <a:off x="7086600" y="1447800"/>
            <a:ext cx="1828800" cy="2743200"/>
          </a:xfrm>
          <a:prstGeom prst="rect">
            <a:avLst/>
          </a:prstGeom>
          <a:noFill/>
        </p:spPr>
      </p:pic>
      <p:pic>
        <p:nvPicPr>
          <p:cNvPr id="802820" name="Picture 4" descr="SittingBul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6E6"/>
              </a:clrFrom>
              <a:clrTo>
                <a:srgbClr val="FDF6E6">
                  <a:alpha val="0"/>
                </a:srgbClr>
              </a:clrTo>
            </a:clrChange>
          </a:blip>
          <a:srcRect r="3192" b="5405"/>
          <a:stretch>
            <a:fillRect/>
          </a:stretch>
        </p:blipFill>
        <p:spPr bwMode="auto">
          <a:xfrm>
            <a:off x="228600" y="1219200"/>
            <a:ext cx="1584325" cy="3251200"/>
          </a:xfrm>
          <a:prstGeom prst="rect">
            <a:avLst/>
          </a:prstGeom>
          <a:noFill/>
        </p:spPr>
      </p:pic>
      <p:pic>
        <p:nvPicPr>
          <p:cNvPr id="802821" name="Picture 5" descr="Map-LittleBigHorn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 r="3334" b="4343"/>
          <a:stretch>
            <a:fillRect/>
          </a:stretch>
        </p:blipFill>
        <p:spPr bwMode="auto">
          <a:xfrm>
            <a:off x="1905000" y="838200"/>
            <a:ext cx="5181600" cy="3933825"/>
          </a:xfrm>
          <a:prstGeom prst="rect">
            <a:avLst/>
          </a:prstGeom>
          <a:noFill/>
        </p:spPr>
      </p:pic>
      <p:sp>
        <p:nvSpPr>
          <p:cNvPr id="802822" name="Text Box 6"/>
          <p:cNvSpPr txBox="1">
            <a:spLocks noChangeArrowheads="1"/>
          </p:cNvSpPr>
          <p:nvPr/>
        </p:nvSpPr>
        <p:spPr bwMode="auto">
          <a:xfrm>
            <a:off x="0" y="4953000"/>
            <a:ext cx="9144000" cy="2465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127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SzPct val="80000"/>
              <a:buFont typeface="WingDings" pitchFamily="2" charset="2"/>
              <a:buChar char="v"/>
            </a:pPr>
            <a:r>
              <a:rPr lang="en-US" b="1" dirty="0">
                <a:solidFill>
                  <a:srgbClr val="462300"/>
                </a:solidFill>
                <a:latin typeface="Comic Sans MS" pitchFamily="66" charset="0"/>
              </a:rPr>
              <a:t>He was heavily outnumbered and trapped.</a:t>
            </a:r>
          </a:p>
          <a:p>
            <a:pPr>
              <a:buClr>
                <a:srgbClr val="0000FF"/>
              </a:buClr>
              <a:buSzPct val="80000"/>
              <a:buFont typeface="WingDings" pitchFamily="2" charset="2"/>
              <a:buChar char="v"/>
            </a:pPr>
            <a:r>
              <a:rPr lang="en-US" b="1" dirty="0">
                <a:solidFill>
                  <a:srgbClr val="462300"/>
                </a:solidFill>
                <a:latin typeface="Comic Sans MS" pitchFamily="66" charset="0"/>
              </a:rPr>
              <a:t>Custer &amp; all 220 of his men died.</a:t>
            </a:r>
          </a:p>
          <a:p>
            <a:pPr>
              <a:buClr>
                <a:srgbClr val="0000FF"/>
              </a:buClr>
              <a:buSzPct val="80000"/>
              <a:buFont typeface="WingDings" pitchFamily="2" charset="2"/>
              <a:buChar char="v"/>
            </a:pPr>
            <a:r>
              <a:rPr lang="en-US" b="1" dirty="0">
                <a:solidFill>
                  <a:srgbClr val="462300"/>
                </a:solidFill>
                <a:latin typeface="Comic Sans MS" pitchFamily="66" charset="0"/>
              </a:rPr>
              <a:t>“</a:t>
            </a:r>
            <a:r>
              <a:rPr lang="en-US" b="1" u="sng" dirty="0">
                <a:solidFill>
                  <a:srgbClr val="A50021"/>
                </a:solidFill>
                <a:latin typeface="Comic Sans MS" pitchFamily="66" charset="0"/>
              </a:rPr>
              <a:t>Custer’s Last Stand</a:t>
            </a:r>
            <a:r>
              <a:rPr lang="en-US" b="1" dirty="0">
                <a:solidFill>
                  <a:srgbClr val="A50021"/>
                </a:solidFill>
                <a:latin typeface="Comic Sans MS" pitchFamily="66" charset="0"/>
              </a:rPr>
              <a:t>”</a:t>
            </a:r>
            <a:r>
              <a:rPr lang="en-US" b="1" dirty="0">
                <a:solidFill>
                  <a:srgbClr val="462300"/>
                </a:solidFill>
                <a:latin typeface="Comic Sans MS" pitchFamily="66" charset="0"/>
              </a:rPr>
              <a:t> outraged Americans and led to govt. retribution.</a:t>
            </a:r>
          </a:p>
          <a:p>
            <a:pPr>
              <a:buClr>
                <a:srgbClr val="0000FF"/>
              </a:buClr>
              <a:buSzPct val="80000"/>
              <a:buFont typeface="WingDings" pitchFamily="2" charset="2"/>
              <a:buChar char="v"/>
            </a:pPr>
            <a:r>
              <a:rPr lang="en-US" b="1" dirty="0">
                <a:solidFill>
                  <a:srgbClr val="462300"/>
                </a:solidFill>
                <a:latin typeface="Comic Sans MS" pitchFamily="66" charset="0"/>
              </a:rPr>
              <a:t>The Sioux and Cheyenne were crushed within a year.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SzPct val="80000"/>
              <a:buFont typeface="WingDings" pitchFamily="2" charset="2"/>
              <a:buChar char="v"/>
            </a:pPr>
            <a:endParaRPr lang="en-US" b="1" dirty="0">
              <a:solidFill>
                <a:srgbClr val="462300"/>
              </a:solidFill>
              <a:latin typeface="Comic Sans MS" pitchFamily="66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219200" y="44958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705600"/>
            <a:ext cx="7772400" cy="457200"/>
          </a:xfrm>
        </p:spPr>
        <p:txBody>
          <a:bodyPr/>
          <a:lstStyle/>
          <a:p>
            <a:r>
              <a:rPr lang="en-US" sz="500"/>
              <a:t>Little Bighorn</a:t>
            </a:r>
          </a:p>
        </p:txBody>
      </p:sp>
      <p:pic>
        <p:nvPicPr>
          <p:cNvPr id="399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705600"/>
            <a:ext cx="7772400" cy="152400"/>
          </a:xfrm>
        </p:spPr>
        <p:txBody>
          <a:bodyPr/>
          <a:lstStyle/>
          <a:p>
            <a:r>
              <a:rPr lang="en-US" sz="500"/>
              <a:t>Little Bighorn</a:t>
            </a:r>
          </a:p>
        </p:txBody>
      </p:sp>
      <p:pic>
        <p:nvPicPr>
          <p:cNvPr id="401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WordArt 3"/>
          <p:cNvSpPr>
            <a:spLocks noChangeArrowheads="1" noChangeShapeType="1" noTextEdit="1"/>
          </p:cNvSpPr>
          <p:nvPr/>
        </p:nvSpPr>
        <p:spPr bwMode="auto">
          <a:xfrm>
            <a:off x="1828800" y="76200"/>
            <a:ext cx="5029200" cy="304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032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LITTLE BIGHORN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172200"/>
            <a:ext cx="7772400" cy="1143000"/>
          </a:xfrm>
        </p:spPr>
        <p:txBody>
          <a:bodyPr/>
          <a:lstStyle/>
          <a:p>
            <a:r>
              <a:rPr lang="en-US" sz="500"/>
              <a:t>Painting-Little Bighorn</a:t>
            </a:r>
          </a:p>
        </p:txBody>
      </p:sp>
      <p:pic>
        <p:nvPicPr>
          <p:cNvPr id="439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324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Modern Day Native Music—A Tribe Called Red</a:t>
            </a:r>
          </a:p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zH9wHWMi_k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pow wow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917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BD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ChangeArrowheads="1"/>
          </p:cNvSpPr>
          <p:nvPr/>
        </p:nvSpPr>
        <p:spPr bwMode="auto">
          <a:xfrm>
            <a:off x="177800" y="237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5043" name="Rectangle 3"/>
          <p:cNvSpPr>
            <a:spLocks noChangeArrowheads="1"/>
          </p:cNvSpPr>
          <p:nvPr/>
        </p:nvSpPr>
        <p:spPr bwMode="auto">
          <a:xfrm>
            <a:off x="3035300" y="2378075"/>
            <a:ext cx="3429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3124200" y="1066800"/>
            <a:ext cx="6019800" cy="604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00FF"/>
              </a:buClr>
              <a:buSzPct val="70000"/>
              <a:buFont typeface="WingDings" pitchFamily="2" charset="2"/>
              <a:buChar char="v"/>
            </a:pPr>
            <a:r>
              <a:rPr lang="en-US" sz="2800" b="1" i="1" u="sng" dirty="0">
                <a:latin typeface="Times New Roman" pitchFamily="18" charset="0"/>
              </a:rPr>
              <a:t>Helen Hunt Jackson</a:t>
            </a:r>
            <a:r>
              <a:rPr lang="en-US" sz="2800" b="1" dirty="0">
                <a:latin typeface="Times New Roman" pitchFamily="18" charset="0"/>
              </a:rPr>
              <a:t> (1830-1885), activist for Native American rights and author of </a:t>
            </a:r>
            <a:r>
              <a:rPr lang="en-US" sz="28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Century of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Dishonor</a:t>
            </a:r>
            <a:endParaRPr lang="en-US" sz="2800" b="1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00FF"/>
              </a:buClr>
              <a:buSzPct val="70000"/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</a:rPr>
              <a:t>Heightened public awareness of the federal government’s long record of betraying and cheating Native Americans.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00FF"/>
              </a:buClr>
              <a:buSzPct val="70000"/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</a:rPr>
              <a:t>When </a:t>
            </a:r>
            <a:r>
              <a:rPr lang="en-US" sz="2800" b="1" dirty="0">
                <a:latin typeface="Times New Roman" pitchFamily="18" charset="0"/>
              </a:rPr>
              <a:t>Jackson sent a copy to every member of Congress with the following admonition printed in red on the cover: </a:t>
            </a:r>
            <a:r>
              <a:rPr lang="en-US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"Look upon your hands: they are stained with the blood of your relations."</a:t>
            </a:r>
            <a: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 </a:t>
            </a:r>
            <a:endParaRPr lang="en-US" sz="2800" b="1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00FF"/>
              </a:buClr>
              <a:buSzPct val="70000"/>
              <a:buFont typeface="WingDings" pitchFamily="2" charset="2"/>
              <a:buChar char="v"/>
            </a:pPr>
            <a:endParaRPr lang="en-US" sz="2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FF"/>
              </a:buClr>
              <a:buSzPct val="70000"/>
              <a:buFont typeface="WingDings" pitchFamily="2" charset="2"/>
              <a:buChar char="v"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855045" name="WordArt 5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6477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BottomRight"/>
              <a:lightRig rig="legacyFlat3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254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 CENTURY OF DISHONOR</a:t>
            </a:r>
          </a:p>
        </p:txBody>
      </p:sp>
      <p:sp>
        <p:nvSpPr>
          <p:cNvPr id="85504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04800"/>
          </a:xfrm>
          <a:prstGeom prst="irregularSeal1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55047" name="Picture 7" descr="jack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754313" cy="3733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3124200" y="19812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theoldwildwest.webs.com/CrystalPalaceSal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4968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Text Box 2"/>
          <p:cNvSpPr txBox="1">
            <a:spLocks noChangeArrowheads="1"/>
          </p:cNvSpPr>
          <p:nvPr/>
        </p:nvSpPr>
        <p:spPr bwMode="auto">
          <a:xfrm>
            <a:off x="0" y="762000"/>
            <a:ext cx="7086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1890</a:t>
            </a:r>
            <a:r>
              <a:rPr kumimoji="1" lang="en-US" altLang="en-US" sz="2800" b="1" u="sng" dirty="0" smtClean="0">
                <a:solidFill>
                  <a:srgbClr val="0000CC"/>
                </a:solidFill>
                <a:latin typeface="Times New Roman" pitchFamily="18" charset="0"/>
              </a:rPr>
              <a:t>United </a:t>
            </a:r>
            <a:r>
              <a:rPr kumimoji="1"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States Census Bureau</a:t>
            </a:r>
            <a:r>
              <a:rPr kumimoji="1"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announced the official end of the frontier.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In </a:t>
            </a:r>
            <a:r>
              <a:rPr kumimoji="1"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1893, historian Frederick Jackson Turner claimed that the frontier had played a key role in forming the American character.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kumimoji="1"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kumimoji="1"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Turner Thesis</a:t>
            </a:r>
            <a:r>
              <a:rPr kumimoji="1"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, stated that frontier life created Americans who were socially mobile, ready for adventure, bent on individual self-improvement, committed to democracy </a:t>
            </a:r>
            <a:r>
              <a:rPr lang="en-US" sz="2800" b="1" dirty="0">
                <a:latin typeface="Times New Roman" pitchFamily="18" charset="0"/>
              </a:rPr>
              <a:t>and able to withstand difficult times to accomplish the American Dream…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kumimoji="1" lang="en-US" altLang="en-US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  <a:buClr>
                <a:srgbClr val="0000CC"/>
              </a:buClr>
              <a:buSzPct val="80000"/>
              <a:buFont typeface="WingDings" pitchFamily="2" charset="2"/>
              <a:buChar char="v"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814083" name="Picture 3" descr="fjtur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5513" y="2209800"/>
            <a:ext cx="1639887" cy="18288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4084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229600" cy="457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80322" dir="9693903" algn="ctr" rotWithShape="0">
                    <a:schemeClr val="tx1"/>
                  </a:outerShdw>
                </a:effectLst>
                <a:latin typeface="Impact"/>
              </a:rPr>
              <a:t>TURNER THESIS</a:t>
            </a:r>
          </a:p>
        </p:txBody>
      </p:sp>
      <p:sp>
        <p:nvSpPr>
          <p:cNvPr id="814085" name="AutoShape 5"/>
          <p:cNvSpPr>
            <a:spLocks noChangeArrowheads="1"/>
          </p:cNvSpPr>
          <p:nvPr/>
        </p:nvSpPr>
        <p:spPr bwMode="auto">
          <a:xfrm>
            <a:off x="3276600" y="49530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4089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34200" y="6477000"/>
            <a:ext cx="304800" cy="304800"/>
          </a:xfrm>
          <a:prstGeom prst="irregularSeal1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4090" name="Text Box 10"/>
          <p:cNvSpPr txBox="1">
            <a:spLocks noChangeArrowheads="1"/>
          </p:cNvSpPr>
          <p:nvPr/>
        </p:nvSpPr>
        <p:spPr bwMode="auto">
          <a:xfrm>
            <a:off x="7086600" y="4219575"/>
            <a:ext cx="1905000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i="1" dirty="0"/>
              <a:t>Frederick Jackson Turner</a:t>
            </a:r>
          </a:p>
          <a:p>
            <a:pPr>
              <a:spcBef>
                <a:spcPct val="50000"/>
              </a:spcBef>
            </a:pPr>
            <a:endParaRPr lang="en-US" sz="2800" b="1" dirty="0"/>
          </a:p>
        </p:txBody>
      </p:sp>
      <p:sp>
        <p:nvSpPr>
          <p:cNvPr id="814091" name="Text Box 11"/>
          <p:cNvSpPr txBox="1">
            <a:spLocks noChangeArrowheads="1"/>
          </p:cNvSpPr>
          <p:nvPr/>
        </p:nvSpPr>
        <p:spPr bwMode="auto">
          <a:xfrm>
            <a:off x="228600" y="5373688"/>
            <a:ext cx="6705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“RUGGED INDIVIDUALIST”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000" b="1" dirty="0"/>
              <a:t>The frontier created the American character of one who was self-sufficient, persistent and able to withstand difficult times to accomplish the American Dream…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52400" y="457200"/>
            <a:ext cx="3810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2" grpId="0" build="p"/>
      <p:bldP spid="8140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chronicleoftheoldwest.com/pics/chronicle_wild_west_show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900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t1.gstatic.com/images?q=tbn:ANd9GcTnvS588N3klcF24h2kfy6cnKEUzugYdIoIlSYFG9BIkQffYX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2862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7607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realwarphotos.com/yahoo_site_admin/assets/images/W25575.216131549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0201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1.bp.blogspot.com/_Tx4g2OX_J3k/TAWXRPdVnJI/AAAAAAAAAAM/ET_i0L2QHek/s1600/old+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8540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Modern-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996633"/>
      </a:accent1>
      <a:accent2>
        <a:srgbClr val="FF3300"/>
      </a:accent2>
      <a:accent3>
        <a:srgbClr val="FFFFFF"/>
      </a:accent3>
      <a:accent4>
        <a:srgbClr val="000000"/>
      </a:accent4>
      <a:accent5>
        <a:srgbClr val="CAB8AD"/>
      </a:accent5>
      <a:accent6>
        <a:srgbClr val="E72D00"/>
      </a:accent6>
      <a:hlink>
        <a:srgbClr val="FF6600"/>
      </a:hlink>
      <a:folHlink>
        <a:srgbClr val="990033"/>
      </a:folHlink>
    </a:clrScheme>
    <a:fontScheme name="Modern-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oder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Book Antiqua Alternati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28204</TotalTime>
  <Words>797</Words>
  <Application>Microsoft Office PowerPoint</Application>
  <PresentationFormat>On-screen Show (4:3)</PresentationFormat>
  <Paragraphs>125</Paragraphs>
  <Slides>50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4" baseType="lpstr">
      <vt:lpstr>Arial</vt:lpstr>
      <vt:lpstr>Arial Black</vt:lpstr>
      <vt:lpstr>Arial Narrow</vt:lpstr>
      <vt:lpstr>Bell MT</vt:lpstr>
      <vt:lpstr>Book Antiqua Alternative</vt:lpstr>
      <vt:lpstr>Comic Sans MS</vt:lpstr>
      <vt:lpstr>Franklin Gothic Medium</vt:lpstr>
      <vt:lpstr>Georgia</vt:lpstr>
      <vt:lpstr>Impact</vt:lpstr>
      <vt:lpstr>Marlett</vt:lpstr>
      <vt:lpstr>Monotype Sorts</vt:lpstr>
      <vt:lpstr>Showcard Gothic</vt:lpstr>
      <vt:lpstr>Symbol</vt:lpstr>
      <vt:lpstr>Tahoma</vt:lpstr>
      <vt:lpstr>Times New Roman</vt:lpstr>
      <vt:lpstr>Western</vt:lpstr>
      <vt:lpstr>WingDings</vt:lpstr>
      <vt:lpstr>WingDings</vt:lpstr>
      <vt:lpstr>Wingdings 2</vt:lpstr>
      <vt:lpstr>Modern-template</vt:lpstr>
      <vt:lpstr>Default Design</vt:lpstr>
      <vt:lpstr>1_Default Design</vt:lpstr>
      <vt:lpstr>Grid</vt:lpstr>
      <vt:lpstr>Clip</vt:lpstr>
      <vt:lpstr>Chapter 11 Westward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Indian Policy </vt:lpstr>
      <vt:lpstr>PowerPoint Presentation</vt:lpstr>
      <vt:lpstr>PowerPoint Presentation</vt:lpstr>
      <vt:lpstr>Skull</vt:lpstr>
      <vt:lpstr>PowerPoint Presentation</vt:lpstr>
      <vt:lpstr>PowerPoint Presentation</vt:lpstr>
      <vt:lpstr>PowerPoint Presentation</vt:lpstr>
      <vt:lpstr>clash</vt:lpstr>
      <vt:lpstr>PowerPoint Presentation</vt:lpstr>
      <vt:lpstr>Indian Assimilation Attempts</vt:lpstr>
      <vt:lpstr>PowerPoint Presentation</vt:lpstr>
      <vt:lpstr>PowerPoint Presentation</vt:lpstr>
      <vt:lpstr>Sitting Bull and Crazy Horse</vt:lpstr>
      <vt:lpstr>Little Big Horn River, Montana - 1876</vt:lpstr>
      <vt:lpstr>PowerPoint Presentation</vt:lpstr>
      <vt:lpstr>Little Bighorn</vt:lpstr>
      <vt:lpstr>Little Bighorn</vt:lpstr>
      <vt:lpstr>Painting-Little Bighorn</vt:lpstr>
      <vt:lpstr>Native American pow wow</vt:lpstr>
      <vt:lpstr>PowerPoint Presentation</vt:lpstr>
      <vt:lpstr>PowerPoint Presentation</vt:lpstr>
    </vt:vector>
  </TitlesOfParts>
  <Company>School 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Preferred Customer</dc:creator>
  <cp:lastModifiedBy>Brittany Carden</cp:lastModifiedBy>
  <cp:revision>434</cp:revision>
  <cp:lastPrinted>2015-09-08T12:37:00Z</cp:lastPrinted>
  <dcterms:created xsi:type="dcterms:W3CDTF">2000-01-27T18:11:43Z</dcterms:created>
  <dcterms:modified xsi:type="dcterms:W3CDTF">2015-09-11T17:43:05Z</dcterms:modified>
</cp:coreProperties>
</file>